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53" d="100"/>
          <a:sy n="53" d="100"/>
        </p:scale>
        <p:origin x="128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2D847F-96BA-4725-807D-24D741CEDCF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IN"/>
        </a:p>
      </dgm:t>
    </dgm:pt>
    <dgm:pt modelId="{084C692E-5C26-4D85-8D89-0120FDFB2F7A}">
      <dgm:prSet phldrT="[Text]"/>
      <dgm:spPr/>
      <dgm:t>
        <a:bodyPr/>
        <a:lstStyle/>
        <a:p>
          <a:pPr>
            <a:buClrTx/>
            <a:buSzTx/>
            <a:buFontTx/>
            <a:buChar char="•"/>
          </a:pPr>
          <a:r>
            <a:rPr kumimoji="0" lang="en-US" altLang="en-US" b="1" i="0" u="none" strike="noStrike" cap="none" normalizeH="0" baseline="0">
              <a:ln/>
              <a:effectLst/>
              <a:latin typeface="Arial" panose="020B0604020202020204" pitchFamily="34" charset="0"/>
            </a:rPr>
            <a:t>1. Initialize API Connection:</a:t>
          </a:r>
        </a:p>
        <a:p>
          <a:pPr>
            <a:buClrTx/>
            <a:buSzTx/>
            <a:buFontTx/>
            <a:buChar char="•"/>
          </a:pPr>
          <a:r>
            <a:rPr kumimoji="0" lang="en-US" altLang="en-US" b="0" i="0" u="none" strike="noStrike" cap="none" normalizeH="0" baseline="0">
              <a:ln/>
              <a:effectLst/>
              <a:latin typeface="Arial" panose="020B0604020202020204" pitchFamily="34" charset="0"/>
            </a:rPr>
            <a:t>Set up the connection to the SpaceX API to prepare for data requests.</a:t>
          </a:r>
          <a:endParaRPr lang="en-IN" dirty="0"/>
        </a:p>
      </dgm:t>
    </dgm:pt>
    <dgm:pt modelId="{1864D810-C936-4BFF-8494-641D2B7956DB}" type="parTrans" cxnId="{C439662F-9386-4D4B-A4AD-5AF51701CA23}">
      <dgm:prSet/>
      <dgm:spPr/>
      <dgm:t>
        <a:bodyPr/>
        <a:lstStyle/>
        <a:p>
          <a:endParaRPr lang="en-IN"/>
        </a:p>
      </dgm:t>
    </dgm:pt>
    <dgm:pt modelId="{3C1CCDBF-DDF5-42B3-84E0-1AAEDE6C2FCA}" type="sibTrans" cxnId="{C439662F-9386-4D4B-A4AD-5AF51701CA23}">
      <dgm:prSet/>
      <dgm:spPr/>
      <dgm:t>
        <a:bodyPr/>
        <a:lstStyle/>
        <a:p>
          <a:endParaRPr lang="en-IN"/>
        </a:p>
      </dgm:t>
    </dgm:pt>
    <dgm:pt modelId="{977DAEEC-91A4-49F6-B7D7-D1FAF751E875}">
      <dgm:prSet phldrT="[Text]"/>
      <dgm:spPr/>
      <dgm:t>
        <a:bodyPr/>
        <a:lstStyle/>
        <a:p>
          <a:pPr>
            <a:buClrTx/>
            <a:buSzTx/>
            <a:buFontTx/>
            <a:buChar char="•"/>
          </a:pPr>
          <a:r>
            <a:rPr kumimoji="0" lang="en-US" altLang="en-US" b="1" i="0" u="none" strike="noStrike" cap="none" normalizeH="0" baseline="0">
              <a:ln/>
              <a:effectLst/>
              <a:latin typeface="Arial" panose="020B0604020202020204" pitchFamily="34" charset="0"/>
            </a:rPr>
            <a:t>2. Send API Request:</a:t>
          </a:r>
        </a:p>
        <a:p>
          <a:pPr>
            <a:buClrTx/>
            <a:buSzTx/>
            <a:buFontTx/>
            <a:buChar char="•"/>
          </a:pPr>
          <a:r>
            <a:rPr kumimoji="0" lang="en-US" altLang="en-US" b="0" i="0" u="none" strike="noStrike" cap="none" normalizeH="0" baseline="0">
              <a:ln/>
              <a:effectLst/>
              <a:latin typeface="Arial" panose="020B0604020202020204" pitchFamily="34" charset="0"/>
            </a:rPr>
            <a:t>Formulate and send a request to the SpaceX API to retrieve the desired data.</a:t>
          </a:r>
          <a:endParaRPr lang="en-IN" dirty="0"/>
        </a:p>
      </dgm:t>
    </dgm:pt>
    <dgm:pt modelId="{41D0D2D0-A814-4040-BA05-BB5E8BEF1128}" type="parTrans" cxnId="{7E513FB5-C8DA-4ABC-B24C-F86CB1D41888}">
      <dgm:prSet/>
      <dgm:spPr/>
      <dgm:t>
        <a:bodyPr/>
        <a:lstStyle/>
        <a:p>
          <a:endParaRPr lang="en-IN"/>
        </a:p>
      </dgm:t>
    </dgm:pt>
    <dgm:pt modelId="{24F52568-F650-4F24-B22A-B23E874EDC26}" type="sibTrans" cxnId="{7E513FB5-C8DA-4ABC-B24C-F86CB1D41888}">
      <dgm:prSet/>
      <dgm:spPr/>
      <dgm:t>
        <a:bodyPr/>
        <a:lstStyle/>
        <a:p>
          <a:endParaRPr lang="en-IN"/>
        </a:p>
      </dgm:t>
    </dgm:pt>
    <dgm:pt modelId="{8FFB6845-0500-49A4-A844-A994817312F3}">
      <dgm:prSet phldrT="[Text]"/>
      <dgm:spPr/>
      <dgm:t>
        <a:bodyPr/>
        <a:lstStyle/>
        <a:p>
          <a:pPr>
            <a:buClrTx/>
            <a:buSzTx/>
            <a:buFontTx/>
            <a:buChar char="•"/>
          </a:pPr>
          <a:r>
            <a:rPr kumimoji="0" lang="en-US" altLang="en-US" b="1" i="0" u="none" strike="noStrike" cap="none" normalizeH="0" baseline="0">
              <a:ln/>
              <a:effectLst/>
              <a:latin typeface="Arial" panose="020B0604020202020204" pitchFamily="34" charset="0"/>
            </a:rPr>
            <a:t>3. Receive API Response:</a:t>
          </a:r>
        </a:p>
        <a:p>
          <a:pPr>
            <a:buClrTx/>
            <a:buSzTx/>
            <a:buFontTx/>
            <a:buChar char="•"/>
          </a:pPr>
          <a:r>
            <a:rPr kumimoji="0" lang="en-US" altLang="en-US" b="0" i="0" u="none" strike="noStrike" cap="none" normalizeH="0" baseline="0">
              <a:ln/>
              <a:effectLst/>
              <a:latin typeface="Arial" panose="020B0604020202020204" pitchFamily="34" charset="0"/>
            </a:rPr>
            <a:t>Wait for the API to respond and receive the data.</a:t>
          </a:r>
          <a:endParaRPr lang="en-IN" dirty="0"/>
        </a:p>
      </dgm:t>
    </dgm:pt>
    <dgm:pt modelId="{382AC1C2-099E-46C4-9B97-F76C97583B84}" type="parTrans" cxnId="{8FFFAD83-5AC6-4E0F-AE5F-B90FCEF4DC57}">
      <dgm:prSet/>
      <dgm:spPr/>
      <dgm:t>
        <a:bodyPr/>
        <a:lstStyle/>
        <a:p>
          <a:endParaRPr lang="en-IN"/>
        </a:p>
      </dgm:t>
    </dgm:pt>
    <dgm:pt modelId="{C09FFBE3-4E89-4F45-AC2B-6015ECEE2739}" type="sibTrans" cxnId="{8FFFAD83-5AC6-4E0F-AE5F-B90FCEF4DC57}">
      <dgm:prSet/>
      <dgm:spPr/>
      <dgm:t>
        <a:bodyPr/>
        <a:lstStyle/>
        <a:p>
          <a:endParaRPr lang="en-IN"/>
        </a:p>
      </dgm:t>
    </dgm:pt>
    <dgm:pt modelId="{9B3AD443-ED58-4EEF-BAED-46BB33C57896}">
      <dgm:prSet phldrT="[Text]"/>
      <dgm:spPr/>
      <dgm:t>
        <a:bodyPr/>
        <a:lstStyle/>
        <a:p>
          <a:pPr>
            <a:buClrTx/>
            <a:buSzTx/>
            <a:buFontTx/>
            <a:buChar char="•"/>
          </a:pPr>
          <a:r>
            <a:rPr kumimoji="0" lang="en-US" altLang="en-US" b="1" i="0" u="none" strike="noStrike" cap="none" normalizeH="0" baseline="0">
              <a:ln/>
              <a:effectLst/>
              <a:latin typeface="Arial" panose="020B0604020202020204" pitchFamily="34" charset="0"/>
            </a:rPr>
            <a:t>4. Check Response Status:</a:t>
          </a:r>
        </a:p>
        <a:p>
          <a:pPr>
            <a:buClrTx/>
            <a:buSzTx/>
            <a:buFontTx/>
            <a:buChar char="•"/>
          </a:pPr>
          <a:r>
            <a:rPr kumimoji="0" lang="en-US" altLang="en-US" b="0" i="0" u="none" strike="noStrike" cap="none" normalizeH="0" baseline="0">
              <a:ln/>
              <a:effectLst/>
              <a:latin typeface="Arial" panose="020B0604020202020204" pitchFamily="34" charset="0"/>
            </a:rPr>
            <a:t>Verify that the response status is OK. If not, log the error and resend the request.</a:t>
          </a:r>
          <a:endParaRPr lang="en-IN" dirty="0"/>
        </a:p>
      </dgm:t>
    </dgm:pt>
    <dgm:pt modelId="{B204D007-8A69-4B88-AFAA-2F00B53D87EF}" type="parTrans" cxnId="{7663B4CF-269F-4C5A-9979-A141100C18A2}">
      <dgm:prSet/>
      <dgm:spPr/>
      <dgm:t>
        <a:bodyPr/>
        <a:lstStyle/>
        <a:p>
          <a:endParaRPr lang="en-IN"/>
        </a:p>
      </dgm:t>
    </dgm:pt>
    <dgm:pt modelId="{F4F96D92-C9A8-4028-AE01-EB162DE9AAC5}" type="sibTrans" cxnId="{7663B4CF-269F-4C5A-9979-A141100C18A2}">
      <dgm:prSet/>
      <dgm:spPr/>
      <dgm:t>
        <a:bodyPr/>
        <a:lstStyle/>
        <a:p>
          <a:endParaRPr lang="en-IN"/>
        </a:p>
      </dgm:t>
    </dgm:pt>
    <dgm:pt modelId="{228AF9EF-969F-48BE-94AF-48B2A2C4DD9B}">
      <dgm:prSet phldrT="[Text]"/>
      <dgm:spPr/>
      <dgm:t>
        <a:bodyPr/>
        <a:lstStyle/>
        <a:p>
          <a:pPr>
            <a:buClrTx/>
            <a:buSzTx/>
            <a:buFontTx/>
            <a:buChar char="•"/>
          </a:pPr>
          <a:r>
            <a:rPr kumimoji="0" lang="en-US" altLang="en-US" b="1" i="0" u="none" strike="noStrike" cap="none" normalizeH="0" baseline="0" dirty="0">
              <a:ln/>
              <a:effectLst/>
              <a:latin typeface="Arial" panose="020B0604020202020204" pitchFamily="34" charset="0"/>
            </a:rPr>
            <a:t>5. Parse and Store Data:</a:t>
          </a:r>
        </a:p>
        <a:p>
          <a:pPr>
            <a:buClrTx/>
            <a:buSzTx/>
            <a:buFontTx/>
            <a:buChar char="•"/>
          </a:pPr>
          <a:r>
            <a:rPr kumimoji="0" lang="en-US" altLang="en-US" b="0" i="0" u="none" strike="noStrike" cap="none" normalizeH="0" baseline="0" dirty="0">
              <a:ln/>
              <a:effectLst/>
              <a:latin typeface="Arial" panose="020B0604020202020204" pitchFamily="34" charset="0"/>
            </a:rPr>
            <a:t>Extract and parse the received data, then store it in a suitable format (e.g., </a:t>
          </a:r>
          <a:r>
            <a:rPr kumimoji="0" lang="en-US" altLang="en-US" b="0" i="0" u="none" strike="noStrike" cap="none" normalizeH="0" baseline="0" dirty="0" err="1">
              <a:ln/>
              <a:effectLst/>
              <a:latin typeface="Arial" panose="020B0604020202020204" pitchFamily="34" charset="0"/>
            </a:rPr>
            <a:t>DataFrame</a:t>
          </a:r>
          <a:r>
            <a:rPr kumimoji="0" lang="en-US" altLang="en-US" b="0" i="0" u="none" strike="noStrike" cap="none" normalizeH="0" baseline="0" dirty="0">
              <a:ln/>
              <a:effectLst/>
              <a:latin typeface="Arial" panose="020B0604020202020204" pitchFamily="34" charset="0"/>
            </a:rPr>
            <a:t>, database).</a:t>
          </a:r>
          <a:endParaRPr lang="en-IN" dirty="0"/>
        </a:p>
      </dgm:t>
    </dgm:pt>
    <dgm:pt modelId="{618B2355-13D0-44D0-9F5B-AC99960E4BD4}" type="parTrans" cxnId="{8014D577-CD3E-4DDC-A63F-FFFB6CEF9F41}">
      <dgm:prSet/>
      <dgm:spPr/>
      <dgm:t>
        <a:bodyPr/>
        <a:lstStyle/>
        <a:p>
          <a:endParaRPr lang="en-IN"/>
        </a:p>
      </dgm:t>
    </dgm:pt>
    <dgm:pt modelId="{24C760E4-AED3-4D14-89AB-30708DFEB2AC}" type="sibTrans" cxnId="{8014D577-CD3E-4DDC-A63F-FFFB6CEF9F41}">
      <dgm:prSet/>
      <dgm:spPr/>
      <dgm:t>
        <a:bodyPr/>
        <a:lstStyle/>
        <a:p>
          <a:endParaRPr lang="en-IN"/>
        </a:p>
      </dgm:t>
    </dgm:pt>
    <dgm:pt modelId="{451988F5-0C5D-402A-BA77-D50DF92F22CD}">
      <dgm:prSet phldrT="[Text]"/>
      <dgm:spPr/>
      <dgm:t>
        <a:bodyPr/>
        <a:lstStyle/>
        <a:p>
          <a:pPr>
            <a:buClrTx/>
            <a:buSzTx/>
            <a:buFontTx/>
            <a:buChar char="•"/>
          </a:pPr>
          <a:r>
            <a:rPr kumimoji="0" lang="en-US" altLang="en-US" b="1" i="0" u="none" strike="noStrike" cap="none" normalizeH="0" baseline="0" dirty="0">
              <a:ln/>
              <a:effectLst/>
              <a:latin typeface="Arial" panose="020B0604020202020204" pitchFamily="34" charset="0"/>
            </a:rPr>
            <a:t>6. Validate Data:</a:t>
          </a:r>
        </a:p>
        <a:p>
          <a:pPr>
            <a:buClrTx/>
            <a:buSzTx/>
            <a:buFontTx/>
            <a:buChar char="•"/>
          </a:pPr>
          <a:r>
            <a:rPr kumimoji="0" lang="en-US" altLang="en-US" b="0" i="0" u="none" strike="noStrike" cap="none" normalizeH="0" baseline="0" dirty="0">
              <a:ln/>
              <a:effectLst/>
              <a:latin typeface="Arial" panose="020B0604020202020204" pitchFamily="34" charset="0"/>
            </a:rPr>
            <a:t>Ensure the collected data is complete and accurate. If not, log the error and resend the request if necessary.</a:t>
          </a:r>
          <a:endParaRPr kumimoji="0" lang="en-US" altLang="en-US" b="1" i="0" u="none" strike="noStrike" cap="none" normalizeH="0" baseline="0" dirty="0">
            <a:ln/>
            <a:effectLst/>
            <a:latin typeface="Arial" panose="020B0604020202020204" pitchFamily="34" charset="0"/>
          </a:endParaRPr>
        </a:p>
      </dgm:t>
    </dgm:pt>
    <dgm:pt modelId="{7415583B-2E5A-4B2F-BA1B-2350079F37B7}" type="parTrans" cxnId="{65BEC8C7-87A7-4A9D-9F1F-067C50917B4F}">
      <dgm:prSet/>
      <dgm:spPr/>
      <dgm:t>
        <a:bodyPr/>
        <a:lstStyle/>
        <a:p>
          <a:endParaRPr lang="en-IN"/>
        </a:p>
      </dgm:t>
    </dgm:pt>
    <dgm:pt modelId="{59A67A3E-BE56-49B3-BA7F-4501A2CE49C5}" type="sibTrans" cxnId="{65BEC8C7-87A7-4A9D-9F1F-067C50917B4F}">
      <dgm:prSet/>
      <dgm:spPr/>
      <dgm:t>
        <a:bodyPr/>
        <a:lstStyle/>
        <a:p>
          <a:endParaRPr lang="en-IN"/>
        </a:p>
      </dgm:t>
    </dgm:pt>
    <dgm:pt modelId="{6615E58C-F334-4905-8C54-203AC8F5E0E0}" type="pres">
      <dgm:prSet presAssocID="{B02D847F-96BA-4725-807D-24D741CEDCF4}" presName="diagram" presStyleCnt="0">
        <dgm:presLayoutVars>
          <dgm:dir/>
          <dgm:resizeHandles val="exact"/>
        </dgm:presLayoutVars>
      </dgm:prSet>
      <dgm:spPr/>
    </dgm:pt>
    <dgm:pt modelId="{28AC03BC-6FD3-422F-B628-5829325B7751}" type="pres">
      <dgm:prSet presAssocID="{084C692E-5C26-4D85-8D89-0120FDFB2F7A}" presName="node" presStyleLbl="node1" presStyleIdx="0" presStyleCnt="6">
        <dgm:presLayoutVars>
          <dgm:bulletEnabled val="1"/>
        </dgm:presLayoutVars>
      </dgm:prSet>
      <dgm:spPr/>
    </dgm:pt>
    <dgm:pt modelId="{7583A611-13EF-4512-8598-FBEFE890DEB8}" type="pres">
      <dgm:prSet presAssocID="{3C1CCDBF-DDF5-42B3-84E0-1AAEDE6C2FCA}" presName="sibTrans" presStyleCnt="0"/>
      <dgm:spPr/>
    </dgm:pt>
    <dgm:pt modelId="{EC9CBB6E-E495-4878-83DD-9BAF7CA26504}" type="pres">
      <dgm:prSet presAssocID="{977DAEEC-91A4-49F6-B7D7-D1FAF751E875}" presName="node" presStyleLbl="node1" presStyleIdx="1" presStyleCnt="6">
        <dgm:presLayoutVars>
          <dgm:bulletEnabled val="1"/>
        </dgm:presLayoutVars>
      </dgm:prSet>
      <dgm:spPr/>
    </dgm:pt>
    <dgm:pt modelId="{7EB5CAFB-F04E-47B5-BC5C-1E8ABE6D2D4A}" type="pres">
      <dgm:prSet presAssocID="{24F52568-F650-4F24-B22A-B23E874EDC26}" presName="sibTrans" presStyleCnt="0"/>
      <dgm:spPr/>
    </dgm:pt>
    <dgm:pt modelId="{726AFFBB-B5C2-4DBF-9FC7-6D15137366ED}" type="pres">
      <dgm:prSet presAssocID="{8FFB6845-0500-49A4-A844-A994817312F3}" presName="node" presStyleLbl="node1" presStyleIdx="2" presStyleCnt="6">
        <dgm:presLayoutVars>
          <dgm:bulletEnabled val="1"/>
        </dgm:presLayoutVars>
      </dgm:prSet>
      <dgm:spPr/>
    </dgm:pt>
    <dgm:pt modelId="{ABF7B889-6A8D-4AA4-B015-7A2E7FE77527}" type="pres">
      <dgm:prSet presAssocID="{C09FFBE3-4E89-4F45-AC2B-6015ECEE2739}" presName="sibTrans" presStyleCnt="0"/>
      <dgm:spPr/>
    </dgm:pt>
    <dgm:pt modelId="{ED6D431C-F44F-411F-9602-125C807E7532}" type="pres">
      <dgm:prSet presAssocID="{9B3AD443-ED58-4EEF-BAED-46BB33C57896}" presName="node" presStyleLbl="node1" presStyleIdx="3" presStyleCnt="6">
        <dgm:presLayoutVars>
          <dgm:bulletEnabled val="1"/>
        </dgm:presLayoutVars>
      </dgm:prSet>
      <dgm:spPr/>
    </dgm:pt>
    <dgm:pt modelId="{0E693163-6A23-4826-841A-51A446804A86}" type="pres">
      <dgm:prSet presAssocID="{F4F96D92-C9A8-4028-AE01-EB162DE9AAC5}" presName="sibTrans" presStyleCnt="0"/>
      <dgm:spPr/>
    </dgm:pt>
    <dgm:pt modelId="{1BDE2967-9FF5-4ECC-932F-61FDB2E91B92}" type="pres">
      <dgm:prSet presAssocID="{228AF9EF-969F-48BE-94AF-48B2A2C4DD9B}" presName="node" presStyleLbl="node1" presStyleIdx="4" presStyleCnt="6" custLinFactNeighborX="569" custLinFactNeighborY="-8434">
        <dgm:presLayoutVars>
          <dgm:bulletEnabled val="1"/>
        </dgm:presLayoutVars>
      </dgm:prSet>
      <dgm:spPr/>
    </dgm:pt>
    <dgm:pt modelId="{F40D225C-4848-4B35-8F94-309F82E00C2E}" type="pres">
      <dgm:prSet presAssocID="{24C760E4-AED3-4D14-89AB-30708DFEB2AC}" presName="sibTrans" presStyleCnt="0"/>
      <dgm:spPr/>
    </dgm:pt>
    <dgm:pt modelId="{88C78D6A-FCCC-4483-BC39-05B00DDADF1A}" type="pres">
      <dgm:prSet presAssocID="{451988F5-0C5D-402A-BA77-D50DF92F22CD}" presName="node" presStyleLbl="node1" presStyleIdx="5" presStyleCnt="6" custLinFactNeighborX="1578" custLinFactNeighborY="-11863">
        <dgm:presLayoutVars>
          <dgm:bulletEnabled val="1"/>
        </dgm:presLayoutVars>
      </dgm:prSet>
      <dgm:spPr/>
    </dgm:pt>
  </dgm:ptLst>
  <dgm:cxnLst>
    <dgm:cxn modelId="{1F6D1013-9675-4A77-B2C4-086168FE172A}" type="presOf" srcId="{977DAEEC-91A4-49F6-B7D7-D1FAF751E875}" destId="{EC9CBB6E-E495-4878-83DD-9BAF7CA26504}" srcOrd="0" destOrd="0" presId="urn:microsoft.com/office/officeart/2005/8/layout/default"/>
    <dgm:cxn modelId="{73FAB21D-98FC-48A0-9AD6-759465D14409}" type="presOf" srcId="{9B3AD443-ED58-4EEF-BAED-46BB33C57896}" destId="{ED6D431C-F44F-411F-9602-125C807E7532}" srcOrd="0" destOrd="0" presId="urn:microsoft.com/office/officeart/2005/8/layout/default"/>
    <dgm:cxn modelId="{C439662F-9386-4D4B-A4AD-5AF51701CA23}" srcId="{B02D847F-96BA-4725-807D-24D741CEDCF4}" destId="{084C692E-5C26-4D85-8D89-0120FDFB2F7A}" srcOrd="0" destOrd="0" parTransId="{1864D810-C936-4BFF-8494-641D2B7956DB}" sibTransId="{3C1CCDBF-DDF5-42B3-84E0-1AAEDE6C2FCA}"/>
    <dgm:cxn modelId="{8014D577-CD3E-4DDC-A63F-FFFB6CEF9F41}" srcId="{B02D847F-96BA-4725-807D-24D741CEDCF4}" destId="{228AF9EF-969F-48BE-94AF-48B2A2C4DD9B}" srcOrd="4" destOrd="0" parTransId="{618B2355-13D0-44D0-9F5B-AC99960E4BD4}" sibTransId="{24C760E4-AED3-4D14-89AB-30708DFEB2AC}"/>
    <dgm:cxn modelId="{8FFFAD83-5AC6-4E0F-AE5F-B90FCEF4DC57}" srcId="{B02D847F-96BA-4725-807D-24D741CEDCF4}" destId="{8FFB6845-0500-49A4-A844-A994817312F3}" srcOrd="2" destOrd="0" parTransId="{382AC1C2-099E-46C4-9B97-F76C97583B84}" sibTransId="{C09FFBE3-4E89-4F45-AC2B-6015ECEE2739}"/>
    <dgm:cxn modelId="{5FACA585-1ECC-47C5-903A-A18C1A9BCD5A}" type="presOf" srcId="{451988F5-0C5D-402A-BA77-D50DF92F22CD}" destId="{88C78D6A-FCCC-4483-BC39-05B00DDADF1A}" srcOrd="0" destOrd="0" presId="urn:microsoft.com/office/officeart/2005/8/layout/default"/>
    <dgm:cxn modelId="{44FA3088-21F1-43FA-97C3-A19E81D04E5C}" type="presOf" srcId="{228AF9EF-969F-48BE-94AF-48B2A2C4DD9B}" destId="{1BDE2967-9FF5-4ECC-932F-61FDB2E91B92}" srcOrd="0" destOrd="0" presId="urn:microsoft.com/office/officeart/2005/8/layout/default"/>
    <dgm:cxn modelId="{4F6C0D8E-C6A3-4BDD-BF33-9FC6DC12F428}" type="presOf" srcId="{084C692E-5C26-4D85-8D89-0120FDFB2F7A}" destId="{28AC03BC-6FD3-422F-B628-5829325B7751}" srcOrd="0" destOrd="0" presId="urn:microsoft.com/office/officeart/2005/8/layout/default"/>
    <dgm:cxn modelId="{5CF28191-24D2-4070-91AF-C07C5C036538}" type="presOf" srcId="{B02D847F-96BA-4725-807D-24D741CEDCF4}" destId="{6615E58C-F334-4905-8C54-203AC8F5E0E0}" srcOrd="0" destOrd="0" presId="urn:microsoft.com/office/officeart/2005/8/layout/default"/>
    <dgm:cxn modelId="{7E513FB5-C8DA-4ABC-B24C-F86CB1D41888}" srcId="{B02D847F-96BA-4725-807D-24D741CEDCF4}" destId="{977DAEEC-91A4-49F6-B7D7-D1FAF751E875}" srcOrd="1" destOrd="0" parTransId="{41D0D2D0-A814-4040-BA05-BB5E8BEF1128}" sibTransId="{24F52568-F650-4F24-B22A-B23E874EDC26}"/>
    <dgm:cxn modelId="{65BEC8C7-87A7-4A9D-9F1F-067C50917B4F}" srcId="{B02D847F-96BA-4725-807D-24D741CEDCF4}" destId="{451988F5-0C5D-402A-BA77-D50DF92F22CD}" srcOrd="5" destOrd="0" parTransId="{7415583B-2E5A-4B2F-BA1B-2350079F37B7}" sibTransId="{59A67A3E-BE56-49B3-BA7F-4501A2CE49C5}"/>
    <dgm:cxn modelId="{221908CA-BA37-4133-BBAC-2CA002D13E4D}" type="presOf" srcId="{8FFB6845-0500-49A4-A844-A994817312F3}" destId="{726AFFBB-B5C2-4DBF-9FC7-6D15137366ED}" srcOrd="0" destOrd="0" presId="urn:microsoft.com/office/officeart/2005/8/layout/default"/>
    <dgm:cxn modelId="{7663B4CF-269F-4C5A-9979-A141100C18A2}" srcId="{B02D847F-96BA-4725-807D-24D741CEDCF4}" destId="{9B3AD443-ED58-4EEF-BAED-46BB33C57896}" srcOrd="3" destOrd="0" parTransId="{B204D007-8A69-4B88-AFAA-2F00B53D87EF}" sibTransId="{F4F96D92-C9A8-4028-AE01-EB162DE9AAC5}"/>
    <dgm:cxn modelId="{24331066-71CC-44B4-9736-83A6C53B7A69}" type="presParOf" srcId="{6615E58C-F334-4905-8C54-203AC8F5E0E0}" destId="{28AC03BC-6FD3-422F-B628-5829325B7751}" srcOrd="0" destOrd="0" presId="urn:microsoft.com/office/officeart/2005/8/layout/default"/>
    <dgm:cxn modelId="{6703ADFE-6F68-4A56-93B9-0C10DE197780}" type="presParOf" srcId="{6615E58C-F334-4905-8C54-203AC8F5E0E0}" destId="{7583A611-13EF-4512-8598-FBEFE890DEB8}" srcOrd="1" destOrd="0" presId="urn:microsoft.com/office/officeart/2005/8/layout/default"/>
    <dgm:cxn modelId="{719F5749-66B2-4AD4-B508-86D6D7F18AF1}" type="presParOf" srcId="{6615E58C-F334-4905-8C54-203AC8F5E0E0}" destId="{EC9CBB6E-E495-4878-83DD-9BAF7CA26504}" srcOrd="2" destOrd="0" presId="urn:microsoft.com/office/officeart/2005/8/layout/default"/>
    <dgm:cxn modelId="{453F3DEA-6BD9-44E5-8A5B-EF7099DE2DD4}" type="presParOf" srcId="{6615E58C-F334-4905-8C54-203AC8F5E0E0}" destId="{7EB5CAFB-F04E-47B5-BC5C-1E8ABE6D2D4A}" srcOrd="3" destOrd="0" presId="urn:microsoft.com/office/officeart/2005/8/layout/default"/>
    <dgm:cxn modelId="{56E1B8D6-72F3-4200-9F3A-4243050F29E4}" type="presParOf" srcId="{6615E58C-F334-4905-8C54-203AC8F5E0E0}" destId="{726AFFBB-B5C2-4DBF-9FC7-6D15137366ED}" srcOrd="4" destOrd="0" presId="urn:microsoft.com/office/officeart/2005/8/layout/default"/>
    <dgm:cxn modelId="{738D4F5F-2CE0-4C75-9DA2-8A91EAA547F7}" type="presParOf" srcId="{6615E58C-F334-4905-8C54-203AC8F5E0E0}" destId="{ABF7B889-6A8D-4AA4-B015-7A2E7FE77527}" srcOrd="5" destOrd="0" presId="urn:microsoft.com/office/officeart/2005/8/layout/default"/>
    <dgm:cxn modelId="{6BBEBC79-E45E-4FBF-B0C2-8AF3AF3CE415}" type="presParOf" srcId="{6615E58C-F334-4905-8C54-203AC8F5E0E0}" destId="{ED6D431C-F44F-411F-9602-125C807E7532}" srcOrd="6" destOrd="0" presId="urn:microsoft.com/office/officeart/2005/8/layout/default"/>
    <dgm:cxn modelId="{07432A46-0BF4-4C08-BF9A-1EB6F71A460C}" type="presParOf" srcId="{6615E58C-F334-4905-8C54-203AC8F5E0E0}" destId="{0E693163-6A23-4826-841A-51A446804A86}" srcOrd="7" destOrd="0" presId="urn:microsoft.com/office/officeart/2005/8/layout/default"/>
    <dgm:cxn modelId="{14EDA1B9-2257-46D6-BD77-52FC94390E61}" type="presParOf" srcId="{6615E58C-F334-4905-8C54-203AC8F5E0E0}" destId="{1BDE2967-9FF5-4ECC-932F-61FDB2E91B92}" srcOrd="8" destOrd="0" presId="urn:microsoft.com/office/officeart/2005/8/layout/default"/>
    <dgm:cxn modelId="{E8B54B3B-7999-4F50-86DB-D948EBAF6F08}" type="presParOf" srcId="{6615E58C-F334-4905-8C54-203AC8F5E0E0}" destId="{F40D225C-4848-4B35-8F94-309F82E00C2E}" srcOrd="9" destOrd="0" presId="urn:microsoft.com/office/officeart/2005/8/layout/default"/>
    <dgm:cxn modelId="{B08AC985-5435-4C9C-81DE-44A92C5C6A28}" type="presParOf" srcId="{6615E58C-F334-4905-8C54-203AC8F5E0E0}" destId="{88C78D6A-FCCC-4483-BC39-05B00DDADF1A}"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2D847F-96BA-4725-807D-24D741CEDCF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IN"/>
        </a:p>
      </dgm:t>
    </dgm:pt>
    <dgm:pt modelId="{977DAEEC-91A4-49F6-B7D7-D1FAF751E875}">
      <dgm:prSet phldrT="[Text]"/>
      <dgm:spPr/>
      <dgm:t>
        <a:bodyPr/>
        <a:lstStyle/>
        <a:p>
          <a:pPr>
            <a:buFont typeface="Arial" panose="020B0604020202020204" pitchFamily="34" charset="0"/>
            <a:buChar char="•"/>
          </a:pPr>
          <a:r>
            <a:rPr lang="en-IN" b="1" dirty="0"/>
            <a:t>2. Requesting the Wikipedia Page:</a:t>
          </a:r>
          <a:endParaRPr lang="en-IN" dirty="0"/>
        </a:p>
        <a:p>
          <a:pPr>
            <a:buFont typeface="Arial" panose="020B0604020202020204" pitchFamily="34" charset="0"/>
            <a:buChar char="•"/>
          </a:pPr>
          <a:r>
            <a:rPr lang="en-US" dirty="0"/>
            <a:t>GET request is made to a static URL of the Wikipedia page to retrieve launch records.</a:t>
          </a:r>
          <a:endParaRPr lang="en-IN" dirty="0"/>
        </a:p>
      </dgm:t>
    </dgm:pt>
    <dgm:pt modelId="{41D0D2D0-A814-4040-BA05-BB5E8BEF1128}" type="parTrans" cxnId="{7E513FB5-C8DA-4ABC-B24C-F86CB1D41888}">
      <dgm:prSet/>
      <dgm:spPr/>
      <dgm:t>
        <a:bodyPr/>
        <a:lstStyle/>
        <a:p>
          <a:endParaRPr lang="en-IN"/>
        </a:p>
      </dgm:t>
    </dgm:pt>
    <dgm:pt modelId="{24F52568-F650-4F24-B22A-B23E874EDC26}" type="sibTrans" cxnId="{7E513FB5-C8DA-4ABC-B24C-F86CB1D41888}">
      <dgm:prSet/>
      <dgm:spPr/>
      <dgm:t>
        <a:bodyPr/>
        <a:lstStyle/>
        <a:p>
          <a:endParaRPr lang="en-IN"/>
        </a:p>
      </dgm:t>
    </dgm:pt>
    <dgm:pt modelId="{8FFB6845-0500-49A4-A844-A994817312F3}">
      <dgm:prSet phldrT="[Text]"/>
      <dgm:spPr/>
      <dgm:t>
        <a:bodyPr/>
        <a:lstStyle/>
        <a:p>
          <a:pPr>
            <a:buClrTx/>
            <a:buSzTx/>
            <a:buFontTx/>
            <a:buChar char="•"/>
          </a:pPr>
          <a:r>
            <a:rPr kumimoji="0" lang="en-US" altLang="en-US" b="1" i="0" u="none" strike="noStrike" cap="none" normalizeH="0" baseline="0" dirty="0">
              <a:ln/>
              <a:effectLst/>
              <a:latin typeface="Arial" panose="020B0604020202020204" pitchFamily="34" charset="0"/>
            </a:rPr>
            <a:t>3. </a:t>
          </a:r>
          <a:r>
            <a:rPr lang="en-IN" b="1" dirty="0"/>
            <a:t>Creating </a:t>
          </a:r>
          <a:r>
            <a:rPr lang="en-IN" b="1" dirty="0" err="1"/>
            <a:t>BeautifulSoup</a:t>
          </a:r>
          <a:r>
            <a:rPr lang="en-IN" b="1" dirty="0"/>
            <a:t> Object</a:t>
          </a:r>
          <a:endParaRPr lang="en-IN" dirty="0"/>
        </a:p>
      </dgm:t>
    </dgm:pt>
    <dgm:pt modelId="{382AC1C2-099E-46C4-9B97-F76C97583B84}" type="parTrans" cxnId="{8FFFAD83-5AC6-4E0F-AE5F-B90FCEF4DC57}">
      <dgm:prSet/>
      <dgm:spPr/>
      <dgm:t>
        <a:bodyPr/>
        <a:lstStyle/>
        <a:p>
          <a:endParaRPr lang="en-IN"/>
        </a:p>
      </dgm:t>
    </dgm:pt>
    <dgm:pt modelId="{C09FFBE3-4E89-4F45-AC2B-6015ECEE2739}" type="sibTrans" cxnId="{8FFFAD83-5AC6-4E0F-AE5F-B90FCEF4DC57}">
      <dgm:prSet/>
      <dgm:spPr/>
      <dgm:t>
        <a:bodyPr/>
        <a:lstStyle/>
        <a:p>
          <a:endParaRPr lang="en-IN"/>
        </a:p>
      </dgm:t>
    </dgm:pt>
    <dgm:pt modelId="{9B3AD443-ED58-4EEF-BAED-46BB33C57896}">
      <dgm:prSet phldrT="[Text]"/>
      <dgm:spPr/>
      <dgm:t>
        <a:bodyPr/>
        <a:lstStyle/>
        <a:p>
          <a:pPr>
            <a:buClrTx/>
            <a:buSzTx/>
            <a:buFontTx/>
            <a:buChar char="•"/>
          </a:pPr>
          <a:r>
            <a:rPr kumimoji="0" lang="en-US" altLang="en-US" b="1" i="0" u="none" strike="noStrike" cap="none" normalizeH="0" baseline="0" dirty="0">
              <a:ln/>
              <a:effectLst/>
              <a:latin typeface="Arial" panose="020B0604020202020204" pitchFamily="34" charset="0"/>
            </a:rPr>
            <a:t>4. Extracting, Converting and storing data into </a:t>
          </a:r>
          <a:r>
            <a:rPr kumimoji="0" lang="en-US" altLang="en-US" b="1" i="0" u="none" strike="noStrike" cap="none" normalizeH="0" baseline="0" dirty="0" err="1">
              <a:ln/>
              <a:effectLst/>
              <a:latin typeface="Arial" panose="020B0604020202020204" pitchFamily="34" charset="0"/>
            </a:rPr>
            <a:t>dataframe</a:t>
          </a:r>
          <a:endParaRPr lang="en-IN" dirty="0"/>
        </a:p>
      </dgm:t>
    </dgm:pt>
    <dgm:pt modelId="{B204D007-8A69-4B88-AFAA-2F00B53D87EF}" type="parTrans" cxnId="{7663B4CF-269F-4C5A-9979-A141100C18A2}">
      <dgm:prSet/>
      <dgm:spPr/>
      <dgm:t>
        <a:bodyPr/>
        <a:lstStyle/>
        <a:p>
          <a:endParaRPr lang="en-IN"/>
        </a:p>
      </dgm:t>
    </dgm:pt>
    <dgm:pt modelId="{F4F96D92-C9A8-4028-AE01-EB162DE9AAC5}" type="sibTrans" cxnId="{7663B4CF-269F-4C5A-9979-A141100C18A2}">
      <dgm:prSet/>
      <dgm:spPr/>
      <dgm:t>
        <a:bodyPr/>
        <a:lstStyle/>
        <a:p>
          <a:endParaRPr lang="en-IN"/>
        </a:p>
      </dgm:t>
    </dgm:pt>
    <dgm:pt modelId="{084C692E-5C26-4D85-8D89-0120FDFB2F7A}">
      <dgm:prSet phldrT="[Text]"/>
      <dgm:spPr/>
      <dgm:t>
        <a:bodyPr/>
        <a:lstStyle/>
        <a:p>
          <a:pPr>
            <a:buClrTx/>
            <a:buSzTx/>
            <a:buFontTx/>
            <a:buChar char="•"/>
          </a:pPr>
          <a:r>
            <a:rPr lang="en-IN" b="1" dirty="0"/>
            <a:t>1. Library Imports and Setup:</a:t>
          </a:r>
          <a:r>
            <a:rPr lang="en-US" dirty="0"/>
            <a:t> </a:t>
          </a:r>
        </a:p>
        <a:p>
          <a:pPr>
            <a:buClrTx/>
            <a:buSzTx/>
            <a:buFontTx/>
            <a:buChar char="•"/>
          </a:pPr>
          <a:r>
            <a:rPr lang="en-US" dirty="0"/>
            <a:t>Libraries (requests, </a:t>
          </a:r>
          <a:r>
            <a:rPr lang="en-US" dirty="0" err="1"/>
            <a:t>BeautifulSoup</a:t>
          </a:r>
          <a:r>
            <a:rPr lang="en-US" dirty="0"/>
            <a:t>, pandas) are imported.</a:t>
          </a:r>
          <a:endParaRPr lang="en-IN" dirty="0"/>
        </a:p>
      </dgm:t>
    </dgm:pt>
    <dgm:pt modelId="{3C1CCDBF-DDF5-42B3-84E0-1AAEDE6C2FCA}" type="sibTrans" cxnId="{C439662F-9386-4D4B-A4AD-5AF51701CA23}">
      <dgm:prSet/>
      <dgm:spPr/>
      <dgm:t>
        <a:bodyPr/>
        <a:lstStyle/>
        <a:p>
          <a:endParaRPr lang="en-IN"/>
        </a:p>
      </dgm:t>
    </dgm:pt>
    <dgm:pt modelId="{1864D810-C936-4BFF-8494-641D2B7956DB}" type="parTrans" cxnId="{C439662F-9386-4D4B-A4AD-5AF51701CA23}">
      <dgm:prSet/>
      <dgm:spPr/>
      <dgm:t>
        <a:bodyPr/>
        <a:lstStyle/>
        <a:p>
          <a:endParaRPr lang="en-IN"/>
        </a:p>
      </dgm:t>
    </dgm:pt>
    <dgm:pt modelId="{6615E58C-F334-4905-8C54-203AC8F5E0E0}" type="pres">
      <dgm:prSet presAssocID="{B02D847F-96BA-4725-807D-24D741CEDCF4}" presName="diagram" presStyleCnt="0">
        <dgm:presLayoutVars>
          <dgm:dir/>
          <dgm:resizeHandles val="exact"/>
        </dgm:presLayoutVars>
      </dgm:prSet>
      <dgm:spPr/>
    </dgm:pt>
    <dgm:pt modelId="{28AC03BC-6FD3-422F-B628-5829325B7751}" type="pres">
      <dgm:prSet presAssocID="{084C692E-5C26-4D85-8D89-0120FDFB2F7A}" presName="node" presStyleLbl="node1" presStyleIdx="0" presStyleCnt="4">
        <dgm:presLayoutVars>
          <dgm:bulletEnabled val="1"/>
        </dgm:presLayoutVars>
      </dgm:prSet>
      <dgm:spPr/>
    </dgm:pt>
    <dgm:pt modelId="{7583A611-13EF-4512-8598-FBEFE890DEB8}" type="pres">
      <dgm:prSet presAssocID="{3C1CCDBF-DDF5-42B3-84E0-1AAEDE6C2FCA}" presName="sibTrans" presStyleCnt="0"/>
      <dgm:spPr/>
    </dgm:pt>
    <dgm:pt modelId="{EC9CBB6E-E495-4878-83DD-9BAF7CA26504}" type="pres">
      <dgm:prSet presAssocID="{977DAEEC-91A4-49F6-B7D7-D1FAF751E875}" presName="node" presStyleLbl="node1" presStyleIdx="1" presStyleCnt="4">
        <dgm:presLayoutVars>
          <dgm:bulletEnabled val="1"/>
        </dgm:presLayoutVars>
      </dgm:prSet>
      <dgm:spPr/>
    </dgm:pt>
    <dgm:pt modelId="{7EB5CAFB-F04E-47B5-BC5C-1E8ABE6D2D4A}" type="pres">
      <dgm:prSet presAssocID="{24F52568-F650-4F24-B22A-B23E874EDC26}" presName="sibTrans" presStyleCnt="0"/>
      <dgm:spPr/>
    </dgm:pt>
    <dgm:pt modelId="{726AFFBB-B5C2-4DBF-9FC7-6D15137366ED}" type="pres">
      <dgm:prSet presAssocID="{8FFB6845-0500-49A4-A844-A994817312F3}" presName="node" presStyleLbl="node1" presStyleIdx="2" presStyleCnt="4">
        <dgm:presLayoutVars>
          <dgm:bulletEnabled val="1"/>
        </dgm:presLayoutVars>
      </dgm:prSet>
      <dgm:spPr/>
    </dgm:pt>
    <dgm:pt modelId="{ABF7B889-6A8D-4AA4-B015-7A2E7FE77527}" type="pres">
      <dgm:prSet presAssocID="{C09FFBE3-4E89-4F45-AC2B-6015ECEE2739}" presName="sibTrans" presStyleCnt="0"/>
      <dgm:spPr/>
    </dgm:pt>
    <dgm:pt modelId="{ED6D431C-F44F-411F-9602-125C807E7532}" type="pres">
      <dgm:prSet presAssocID="{9B3AD443-ED58-4EEF-BAED-46BB33C57896}" presName="node" presStyleLbl="node1" presStyleIdx="3" presStyleCnt="4">
        <dgm:presLayoutVars>
          <dgm:bulletEnabled val="1"/>
        </dgm:presLayoutVars>
      </dgm:prSet>
      <dgm:spPr/>
    </dgm:pt>
  </dgm:ptLst>
  <dgm:cxnLst>
    <dgm:cxn modelId="{1F6D1013-9675-4A77-B2C4-086168FE172A}" type="presOf" srcId="{977DAEEC-91A4-49F6-B7D7-D1FAF751E875}" destId="{EC9CBB6E-E495-4878-83DD-9BAF7CA26504}" srcOrd="0" destOrd="0" presId="urn:microsoft.com/office/officeart/2005/8/layout/default"/>
    <dgm:cxn modelId="{73FAB21D-98FC-48A0-9AD6-759465D14409}" type="presOf" srcId="{9B3AD443-ED58-4EEF-BAED-46BB33C57896}" destId="{ED6D431C-F44F-411F-9602-125C807E7532}" srcOrd="0" destOrd="0" presId="urn:microsoft.com/office/officeart/2005/8/layout/default"/>
    <dgm:cxn modelId="{C439662F-9386-4D4B-A4AD-5AF51701CA23}" srcId="{B02D847F-96BA-4725-807D-24D741CEDCF4}" destId="{084C692E-5C26-4D85-8D89-0120FDFB2F7A}" srcOrd="0" destOrd="0" parTransId="{1864D810-C936-4BFF-8494-641D2B7956DB}" sibTransId="{3C1CCDBF-DDF5-42B3-84E0-1AAEDE6C2FCA}"/>
    <dgm:cxn modelId="{8FFFAD83-5AC6-4E0F-AE5F-B90FCEF4DC57}" srcId="{B02D847F-96BA-4725-807D-24D741CEDCF4}" destId="{8FFB6845-0500-49A4-A844-A994817312F3}" srcOrd="2" destOrd="0" parTransId="{382AC1C2-099E-46C4-9B97-F76C97583B84}" sibTransId="{C09FFBE3-4E89-4F45-AC2B-6015ECEE2739}"/>
    <dgm:cxn modelId="{4F6C0D8E-C6A3-4BDD-BF33-9FC6DC12F428}" type="presOf" srcId="{084C692E-5C26-4D85-8D89-0120FDFB2F7A}" destId="{28AC03BC-6FD3-422F-B628-5829325B7751}" srcOrd="0" destOrd="0" presId="urn:microsoft.com/office/officeart/2005/8/layout/default"/>
    <dgm:cxn modelId="{5CF28191-24D2-4070-91AF-C07C5C036538}" type="presOf" srcId="{B02D847F-96BA-4725-807D-24D741CEDCF4}" destId="{6615E58C-F334-4905-8C54-203AC8F5E0E0}" srcOrd="0" destOrd="0" presId="urn:microsoft.com/office/officeart/2005/8/layout/default"/>
    <dgm:cxn modelId="{7E513FB5-C8DA-4ABC-B24C-F86CB1D41888}" srcId="{B02D847F-96BA-4725-807D-24D741CEDCF4}" destId="{977DAEEC-91A4-49F6-B7D7-D1FAF751E875}" srcOrd="1" destOrd="0" parTransId="{41D0D2D0-A814-4040-BA05-BB5E8BEF1128}" sibTransId="{24F52568-F650-4F24-B22A-B23E874EDC26}"/>
    <dgm:cxn modelId="{221908CA-BA37-4133-BBAC-2CA002D13E4D}" type="presOf" srcId="{8FFB6845-0500-49A4-A844-A994817312F3}" destId="{726AFFBB-B5C2-4DBF-9FC7-6D15137366ED}" srcOrd="0" destOrd="0" presId="urn:microsoft.com/office/officeart/2005/8/layout/default"/>
    <dgm:cxn modelId="{7663B4CF-269F-4C5A-9979-A141100C18A2}" srcId="{B02D847F-96BA-4725-807D-24D741CEDCF4}" destId="{9B3AD443-ED58-4EEF-BAED-46BB33C57896}" srcOrd="3" destOrd="0" parTransId="{B204D007-8A69-4B88-AFAA-2F00B53D87EF}" sibTransId="{F4F96D92-C9A8-4028-AE01-EB162DE9AAC5}"/>
    <dgm:cxn modelId="{24331066-71CC-44B4-9736-83A6C53B7A69}" type="presParOf" srcId="{6615E58C-F334-4905-8C54-203AC8F5E0E0}" destId="{28AC03BC-6FD3-422F-B628-5829325B7751}" srcOrd="0" destOrd="0" presId="urn:microsoft.com/office/officeart/2005/8/layout/default"/>
    <dgm:cxn modelId="{6703ADFE-6F68-4A56-93B9-0C10DE197780}" type="presParOf" srcId="{6615E58C-F334-4905-8C54-203AC8F5E0E0}" destId="{7583A611-13EF-4512-8598-FBEFE890DEB8}" srcOrd="1" destOrd="0" presId="urn:microsoft.com/office/officeart/2005/8/layout/default"/>
    <dgm:cxn modelId="{719F5749-66B2-4AD4-B508-86D6D7F18AF1}" type="presParOf" srcId="{6615E58C-F334-4905-8C54-203AC8F5E0E0}" destId="{EC9CBB6E-E495-4878-83DD-9BAF7CA26504}" srcOrd="2" destOrd="0" presId="urn:microsoft.com/office/officeart/2005/8/layout/default"/>
    <dgm:cxn modelId="{453F3DEA-6BD9-44E5-8A5B-EF7099DE2DD4}" type="presParOf" srcId="{6615E58C-F334-4905-8C54-203AC8F5E0E0}" destId="{7EB5CAFB-F04E-47B5-BC5C-1E8ABE6D2D4A}" srcOrd="3" destOrd="0" presId="urn:microsoft.com/office/officeart/2005/8/layout/default"/>
    <dgm:cxn modelId="{56E1B8D6-72F3-4200-9F3A-4243050F29E4}" type="presParOf" srcId="{6615E58C-F334-4905-8C54-203AC8F5E0E0}" destId="{726AFFBB-B5C2-4DBF-9FC7-6D15137366ED}" srcOrd="4" destOrd="0" presId="urn:microsoft.com/office/officeart/2005/8/layout/default"/>
    <dgm:cxn modelId="{738D4F5F-2CE0-4C75-9DA2-8A91EAA547F7}" type="presParOf" srcId="{6615E58C-F334-4905-8C54-203AC8F5E0E0}" destId="{ABF7B889-6A8D-4AA4-B015-7A2E7FE77527}" srcOrd="5" destOrd="0" presId="urn:microsoft.com/office/officeart/2005/8/layout/default"/>
    <dgm:cxn modelId="{6BBEBC79-E45E-4FBF-B0C2-8AF3AF3CE415}" type="presParOf" srcId="{6615E58C-F334-4905-8C54-203AC8F5E0E0}" destId="{ED6D431C-F44F-411F-9602-125C807E7532}"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C03BC-6FD3-422F-B628-5829325B7751}">
      <dsp:nvSpPr>
        <dsp:cNvPr id="0" name=""/>
        <dsp:cNvSpPr/>
      </dsp:nvSpPr>
      <dsp:spPr>
        <a:xfrm>
          <a:off x="972264" y="286"/>
          <a:ext cx="2557462" cy="153447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altLang="en-US" sz="1600" b="1" i="0" u="none" strike="noStrike" kern="1200" cap="none" normalizeH="0" baseline="0">
              <a:ln/>
              <a:effectLst/>
              <a:latin typeface="Arial" panose="020B0604020202020204" pitchFamily="34" charset="0"/>
            </a:rPr>
            <a:t>1. Initialize API Connection:</a:t>
          </a:r>
        </a:p>
        <a:p>
          <a:pPr marL="0" lvl="0" indent="0" algn="ctr" defTabSz="711200">
            <a:lnSpc>
              <a:spcPct val="90000"/>
            </a:lnSpc>
            <a:spcBef>
              <a:spcPct val="0"/>
            </a:spcBef>
            <a:spcAft>
              <a:spcPct val="35000"/>
            </a:spcAft>
            <a:buClrTx/>
            <a:buSzTx/>
            <a:buFontTx/>
            <a:buNone/>
          </a:pPr>
          <a:r>
            <a:rPr kumimoji="0" lang="en-US" altLang="en-US" sz="1600" b="0" i="0" u="none" strike="noStrike" kern="1200" cap="none" normalizeH="0" baseline="0">
              <a:ln/>
              <a:effectLst/>
              <a:latin typeface="Arial" panose="020B0604020202020204" pitchFamily="34" charset="0"/>
            </a:rPr>
            <a:t>Set up the connection to the SpaceX API to prepare for data requests.</a:t>
          </a:r>
          <a:endParaRPr lang="en-IN" sz="1600" kern="1200" dirty="0"/>
        </a:p>
      </dsp:txBody>
      <dsp:txXfrm>
        <a:off x="972264" y="286"/>
        <a:ext cx="2557462" cy="1534477"/>
      </dsp:txXfrm>
    </dsp:sp>
    <dsp:sp modelId="{EC9CBB6E-E495-4878-83DD-9BAF7CA26504}">
      <dsp:nvSpPr>
        <dsp:cNvPr id="0" name=""/>
        <dsp:cNvSpPr/>
      </dsp:nvSpPr>
      <dsp:spPr>
        <a:xfrm>
          <a:off x="3785472" y="286"/>
          <a:ext cx="2557462" cy="153447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altLang="en-US" sz="1600" b="1" i="0" u="none" strike="noStrike" kern="1200" cap="none" normalizeH="0" baseline="0">
              <a:ln/>
              <a:effectLst/>
              <a:latin typeface="Arial" panose="020B0604020202020204" pitchFamily="34" charset="0"/>
            </a:rPr>
            <a:t>2. Send API Request:</a:t>
          </a:r>
        </a:p>
        <a:p>
          <a:pPr marL="0" lvl="0" indent="0" algn="ctr" defTabSz="711200">
            <a:lnSpc>
              <a:spcPct val="90000"/>
            </a:lnSpc>
            <a:spcBef>
              <a:spcPct val="0"/>
            </a:spcBef>
            <a:spcAft>
              <a:spcPct val="35000"/>
            </a:spcAft>
            <a:buClrTx/>
            <a:buSzTx/>
            <a:buFontTx/>
            <a:buNone/>
          </a:pPr>
          <a:r>
            <a:rPr kumimoji="0" lang="en-US" altLang="en-US" sz="1600" b="0" i="0" u="none" strike="noStrike" kern="1200" cap="none" normalizeH="0" baseline="0">
              <a:ln/>
              <a:effectLst/>
              <a:latin typeface="Arial" panose="020B0604020202020204" pitchFamily="34" charset="0"/>
            </a:rPr>
            <a:t>Formulate and send a request to the SpaceX API to retrieve the desired data.</a:t>
          </a:r>
          <a:endParaRPr lang="en-IN" sz="1600" kern="1200" dirty="0"/>
        </a:p>
      </dsp:txBody>
      <dsp:txXfrm>
        <a:off x="3785472" y="286"/>
        <a:ext cx="2557462" cy="1534477"/>
      </dsp:txXfrm>
    </dsp:sp>
    <dsp:sp modelId="{726AFFBB-B5C2-4DBF-9FC7-6D15137366ED}">
      <dsp:nvSpPr>
        <dsp:cNvPr id="0" name=""/>
        <dsp:cNvSpPr/>
      </dsp:nvSpPr>
      <dsp:spPr>
        <a:xfrm>
          <a:off x="972264" y="1790509"/>
          <a:ext cx="2557462" cy="153447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altLang="en-US" sz="1600" b="1" i="0" u="none" strike="noStrike" kern="1200" cap="none" normalizeH="0" baseline="0">
              <a:ln/>
              <a:effectLst/>
              <a:latin typeface="Arial" panose="020B0604020202020204" pitchFamily="34" charset="0"/>
            </a:rPr>
            <a:t>3. Receive API Response:</a:t>
          </a:r>
        </a:p>
        <a:p>
          <a:pPr marL="0" lvl="0" indent="0" algn="ctr" defTabSz="711200">
            <a:lnSpc>
              <a:spcPct val="90000"/>
            </a:lnSpc>
            <a:spcBef>
              <a:spcPct val="0"/>
            </a:spcBef>
            <a:spcAft>
              <a:spcPct val="35000"/>
            </a:spcAft>
            <a:buClrTx/>
            <a:buSzTx/>
            <a:buFontTx/>
            <a:buNone/>
          </a:pPr>
          <a:r>
            <a:rPr kumimoji="0" lang="en-US" altLang="en-US" sz="1600" b="0" i="0" u="none" strike="noStrike" kern="1200" cap="none" normalizeH="0" baseline="0">
              <a:ln/>
              <a:effectLst/>
              <a:latin typeface="Arial" panose="020B0604020202020204" pitchFamily="34" charset="0"/>
            </a:rPr>
            <a:t>Wait for the API to respond and receive the data.</a:t>
          </a:r>
          <a:endParaRPr lang="en-IN" sz="1600" kern="1200" dirty="0"/>
        </a:p>
      </dsp:txBody>
      <dsp:txXfrm>
        <a:off x="972264" y="1790509"/>
        <a:ext cx="2557462" cy="1534477"/>
      </dsp:txXfrm>
    </dsp:sp>
    <dsp:sp modelId="{ED6D431C-F44F-411F-9602-125C807E7532}">
      <dsp:nvSpPr>
        <dsp:cNvPr id="0" name=""/>
        <dsp:cNvSpPr/>
      </dsp:nvSpPr>
      <dsp:spPr>
        <a:xfrm>
          <a:off x="3785472" y="1790509"/>
          <a:ext cx="2557462" cy="153447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altLang="en-US" sz="1600" b="1" i="0" u="none" strike="noStrike" kern="1200" cap="none" normalizeH="0" baseline="0">
              <a:ln/>
              <a:effectLst/>
              <a:latin typeface="Arial" panose="020B0604020202020204" pitchFamily="34" charset="0"/>
            </a:rPr>
            <a:t>4. Check Response Status:</a:t>
          </a:r>
        </a:p>
        <a:p>
          <a:pPr marL="0" lvl="0" indent="0" algn="ctr" defTabSz="711200">
            <a:lnSpc>
              <a:spcPct val="90000"/>
            </a:lnSpc>
            <a:spcBef>
              <a:spcPct val="0"/>
            </a:spcBef>
            <a:spcAft>
              <a:spcPct val="35000"/>
            </a:spcAft>
            <a:buClrTx/>
            <a:buSzTx/>
            <a:buFontTx/>
            <a:buNone/>
          </a:pPr>
          <a:r>
            <a:rPr kumimoji="0" lang="en-US" altLang="en-US" sz="1600" b="0" i="0" u="none" strike="noStrike" kern="1200" cap="none" normalizeH="0" baseline="0">
              <a:ln/>
              <a:effectLst/>
              <a:latin typeface="Arial" panose="020B0604020202020204" pitchFamily="34" charset="0"/>
            </a:rPr>
            <a:t>Verify that the response status is OK. If not, log the error and resend the request.</a:t>
          </a:r>
          <a:endParaRPr lang="en-IN" sz="1600" kern="1200" dirty="0"/>
        </a:p>
      </dsp:txBody>
      <dsp:txXfrm>
        <a:off x="3785472" y="1790509"/>
        <a:ext cx="2557462" cy="1534477"/>
      </dsp:txXfrm>
    </dsp:sp>
    <dsp:sp modelId="{1BDE2967-9FF5-4ECC-932F-61FDB2E91B92}">
      <dsp:nvSpPr>
        <dsp:cNvPr id="0" name=""/>
        <dsp:cNvSpPr/>
      </dsp:nvSpPr>
      <dsp:spPr>
        <a:xfrm>
          <a:off x="986816" y="3451315"/>
          <a:ext cx="2557462" cy="153447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altLang="en-US" sz="1600" b="1" i="0" u="none" strike="noStrike" kern="1200" cap="none" normalizeH="0" baseline="0" dirty="0">
              <a:ln/>
              <a:effectLst/>
              <a:latin typeface="Arial" panose="020B0604020202020204" pitchFamily="34" charset="0"/>
            </a:rPr>
            <a:t>5. Parse and Store Data:</a:t>
          </a:r>
        </a:p>
        <a:p>
          <a:pPr marL="0" lvl="0" indent="0" algn="ctr" defTabSz="711200">
            <a:lnSpc>
              <a:spcPct val="90000"/>
            </a:lnSpc>
            <a:spcBef>
              <a:spcPct val="0"/>
            </a:spcBef>
            <a:spcAft>
              <a:spcPct val="35000"/>
            </a:spcAft>
            <a:buClrTx/>
            <a:buSzTx/>
            <a:buFontTx/>
            <a:buNone/>
          </a:pPr>
          <a:r>
            <a:rPr kumimoji="0" lang="en-US" altLang="en-US" sz="1600" b="0" i="0" u="none" strike="noStrike" kern="1200" cap="none" normalizeH="0" baseline="0" dirty="0">
              <a:ln/>
              <a:effectLst/>
              <a:latin typeface="Arial" panose="020B0604020202020204" pitchFamily="34" charset="0"/>
            </a:rPr>
            <a:t>Extract and parse the received data, then store it in a suitable format (e.g., </a:t>
          </a:r>
          <a:r>
            <a:rPr kumimoji="0" lang="en-US" altLang="en-US" sz="1600" b="0" i="0" u="none" strike="noStrike" kern="1200" cap="none" normalizeH="0" baseline="0" dirty="0" err="1">
              <a:ln/>
              <a:effectLst/>
              <a:latin typeface="Arial" panose="020B0604020202020204" pitchFamily="34" charset="0"/>
            </a:rPr>
            <a:t>DataFrame</a:t>
          </a:r>
          <a:r>
            <a:rPr kumimoji="0" lang="en-US" altLang="en-US" sz="1600" b="0" i="0" u="none" strike="noStrike" kern="1200" cap="none" normalizeH="0" baseline="0" dirty="0">
              <a:ln/>
              <a:effectLst/>
              <a:latin typeface="Arial" panose="020B0604020202020204" pitchFamily="34" charset="0"/>
            </a:rPr>
            <a:t>, database).</a:t>
          </a:r>
          <a:endParaRPr lang="en-IN" sz="1600" kern="1200" dirty="0"/>
        </a:p>
      </dsp:txBody>
      <dsp:txXfrm>
        <a:off x="986816" y="3451315"/>
        <a:ext cx="2557462" cy="1534477"/>
      </dsp:txXfrm>
    </dsp:sp>
    <dsp:sp modelId="{88C78D6A-FCCC-4483-BC39-05B00DDADF1A}">
      <dsp:nvSpPr>
        <dsp:cNvPr id="0" name=""/>
        <dsp:cNvSpPr/>
      </dsp:nvSpPr>
      <dsp:spPr>
        <a:xfrm>
          <a:off x="3825829" y="3398698"/>
          <a:ext cx="2557462" cy="153447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altLang="en-US" sz="1600" b="1" i="0" u="none" strike="noStrike" kern="1200" cap="none" normalizeH="0" baseline="0" dirty="0">
              <a:ln/>
              <a:effectLst/>
              <a:latin typeface="Arial" panose="020B0604020202020204" pitchFamily="34" charset="0"/>
            </a:rPr>
            <a:t>6. Validate Data:</a:t>
          </a:r>
        </a:p>
        <a:p>
          <a:pPr marL="0" lvl="0" indent="0" algn="ctr" defTabSz="711200">
            <a:lnSpc>
              <a:spcPct val="90000"/>
            </a:lnSpc>
            <a:spcBef>
              <a:spcPct val="0"/>
            </a:spcBef>
            <a:spcAft>
              <a:spcPct val="35000"/>
            </a:spcAft>
            <a:buClrTx/>
            <a:buSzTx/>
            <a:buFontTx/>
            <a:buNone/>
          </a:pPr>
          <a:r>
            <a:rPr kumimoji="0" lang="en-US" altLang="en-US" sz="1600" b="0" i="0" u="none" strike="noStrike" kern="1200" cap="none" normalizeH="0" baseline="0" dirty="0">
              <a:ln/>
              <a:effectLst/>
              <a:latin typeface="Arial" panose="020B0604020202020204" pitchFamily="34" charset="0"/>
            </a:rPr>
            <a:t>Ensure the collected data is complete and accurate. If not, log the error and resend the request if necessary.</a:t>
          </a:r>
          <a:endParaRPr kumimoji="0" lang="en-US" altLang="en-US" sz="1600" b="1" i="0" u="none" strike="noStrike" kern="1200" cap="none" normalizeH="0" baseline="0" dirty="0">
            <a:ln/>
            <a:effectLst/>
            <a:latin typeface="Arial" panose="020B0604020202020204" pitchFamily="34" charset="0"/>
          </a:endParaRPr>
        </a:p>
      </dsp:txBody>
      <dsp:txXfrm>
        <a:off x="3825829" y="3398698"/>
        <a:ext cx="2557462" cy="15344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C03BC-6FD3-422F-B628-5829325B7751}">
      <dsp:nvSpPr>
        <dsp:cNvPr id="0" name=""/>
        <dsp:cNvSpPr/>
      </dsp:nvSpPr>
      <dsp:spPr>
        <a:xfrm>
          <a:off x="895" y="182293"/>
          <a:ext cx="3494033" cy="209642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ClrTx/>
            <a:buSzTx/>
            <a:buFontTx/>
            <a:buNone/>
          </a:pPr>
          <a:r>
            <a:rPr lang="en-IN" sz="2100" b="1" kern="1200" dirty="0"/>
            <a:t>1. Library Imports and Setup:</a:t>
          </a:r>
          <a:r>
            <a:rPr lang="en-US" sz="2100" kern="1200" dirty="0"/>
            <a:t> </a:t>
          </a:r>
        </a:p>
        <a:p>
          <a:pPr marL="0" lvl="0" indent="0" algn="ctr" defTabSz="933450">
            <a:lnSpc>
              <a:spcPct val="90000"/>
            </a:lnSpc>
            <a:spcBef>
              <a:spcPct val="0"/>
            </a:spcBef>
            <a:spcAft>
              <a:spcPct val="35000"/>
            </a:spcAft>
            <a:buClrTx/>
            <a:buSzTx/>
            <a:buFontTx/>
            <a:buNone/>
          </a:pPr>
          <a:r>
            <a:rPr lang="en-US" sz="2100" kern="1200" dirty="0"/>
            <a:t>Libraries (requests, </a:t>
          </a:r>
          <a:r>
            <a:rPr lang="en-US" sz="2100" kern="1200" dirty="0" err="1"/>
            <a:t>BeautifulSoup</a:t>
          </a:r>
          <a:r>
            <a:rPr lang="en-US" sz="2100" kern="1200" dirty="0"/>
            <a:t>, pandas) are imported.</a:t>
          </a:r>
          <a:endParaRPr lang="en-IN" sz="2100" kern="1200" dirty="0"/>
        </a:p>
      </dsp:txBody>
      <dsp:txXfrm>
        <a:off x="895" y="182293"/>
        <a:ext cx="3494033" cy="2096420"/>
      </dsp:txXfrm>
    </dsp:sp>
    <dsp:sp modelId="{EC9CBB6E-E495-4878-83DD-9BAF7CA26504}">
      <dsp:nvSpPr>
        <dsp:cNvPr id="0" name=""/>
        <dsp:cNvSpPr/>
      </dsp:nvSpPr>
      <dsp:spPr>
        <a:xfrm>
          <a:off x="3844332" y="182293"/>
          <a:ext cx="3494033" cy="209642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b="1" kern="1200" dirty="0"/>
            <a:t>2. Requesting the Wikipedia Page:</a:t>
          </a:r>
          <a:endParaRPr lang="en-IN" sz="2100" kern="1200" dirty="0"/>
        </a:p>
        <a:p>
          <a:pPr marL="0" lvl="0" indent="0" algn="ctr" defTabSz="933450">
            <a:lnSpc>
              <a:spcPct val="90000"/>
            </a:lnSpc>
            <a:spcBef>
              <a:spcPct val="0"/>
            </a:spcBef>
            <a:spcAft>
              <a:spcPct val="35000"/>
            </a:spcAft>
            <a:buFont typeface="Arial" panose="020B0604020202020204" pitchFamily="34" charset="0"/>
            <a:buNone/>
          </a:pPr>
          <a:r>
            <a:rPr lang="en-US" sz="2100" kern="1200" dirty="0"/>
            <a:t>GET request is made to a static URL of the Wikipedia page to retrieve launch records.</a:t>
          </a:r>
          <a:endParaRPr lang="en-IN" sz="2100" kern="1200" dirty="0"/>
        </a:p>
      </dsp:txBody>
      <dsp:txXfrm>
        <a:off x="3844332" y="182293"/>
        <a:ext cx="3494033" cy="2096420"/>
      </dsp:txXfrm>
    </dsp:sp>
    <dsp:sp modelId="{726AFFBB-B5C2-4DBF-9FC7-6D15137366ED}">
      <dsp:nvSpPr>
        <dsp:cNvPr id="0" name=""/>
        <dsp:cNvSpPr/>
      </dsp:nvSpPr>
      <dsp:spPr>
        <a:xfrm>
          <a:off x="895" y="2628117"/>
          <a:ext cx="3494033" cy="209642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ClrTx/>
            <a:buSzTx/>
            <a:buFontTx/>
            <a:buNone/>
          </a:pPr>
          <a:r>
            <a:rPr kumimoji="0" lang="en-US" altLang="en-US" sz="2100" b="1" i="0" u="none" strike="noStrike" kern="1200" cap="none" normalizeH="0" baseline="0" dirty="0">
              <a:ln/>
              <a:effectLst/>
              <a:latin typeface="Arial" panose="020B0604020202020204" pitchFamily="34" charset="0"/>
            </a:rPr>
            <a:t>3. </a:t>
          </a:r>
          <a:r>
            <a:rPr lang="en-IN" sz="2100" b="1" kern="1200" dirty="0"/>
            <a:t>Creating </a:t>
          </a:r>
          <a:r>
            <a:rPr lang="en-IN" sz="2100" b="1" kern="1200" dirty="0" err="1"/>
            <a:t>BeautifulSoup</a:t>
          </a:r>
          <a:r>
            <a:rPr lang="en-IN" sz="2100" b="1" kern="1200" dirty="0"/>
            <a:t> Object</a:t>
          </a:r>
          <a:endParaRPr lang="en-IN" sz="2100" kern="1200" dirty="0"/>
        </a:p>
      </dsp:txBody>
      <dsp:txXfrm>
        <a:off x="895" y="2628117"/>
        <a:ext cx="3494033" cy="2096420"/>
      </dsp:txXfrm>
    </dsp:sp>
    <dsp:sp modelId="{ED6D431C-F44F-411F-9602-125C807E7532}">
      <dsp:nvSpPr>
        <dsp:cNvPr id="0" name=""/>
        <dsp:cNvSpPr/>
      </dsp:nvSpPr>
      <dsp:spPr>
        <a:xfrm>
          <a:off x="3844332" y="2628117"/>
          <a:ext cx="3494033" cy="209642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ClrTx/>
            <a:buSzTx/>
            <a:buFontTx/>
            <a:buNone/>
          </a:pPr>
          <a:r>
            <a:rPr kumimoji="0" lang="en-US" altLang="en-US" sz="2100" b="1" i="0" u="none" strike="noStrike" kern="1200" cap="none" normalizeH="0" baseline="0" dirty="0">
              <a:ln/>
              <a:effectLst/>
              <a:latin typeface="Arial" panose="020B0604020202020204" pitchFamily="34" charset="0"/>
            </a:rPr>
            <a:t>4. Extracting, Converting and storing data into </a:t>
          </a:r>
          <a:r>
            <a:rPr kumimoji="0" lang="en-US" altLang="en-US" sz="2100" b="1" i="0" u="none" strike="noStrike" kern="1200" cap="none" normalizeH="0" baseline="0" dirty="0" err="1">
              <a:ln/>
              <a:effectLst/>
              <a:latin typeface="Arial" panose="020B0604020202020204" pitchFamily="34" charset="0"/>
            </a:rPr>
            <a:t>dataframe</a:t>
          </a:r>
          <a:endParaRPr lang="en-IN" sz="2100" kern="1200" dirty="0"/>
        </a:p>
      </dsp:txBody>
      <dsp:txXfrm>
        <a:off x="3844332" y="2628117"/>
        <a:ext cx="3494033" cy="20964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58454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897666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4238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291973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76604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98906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ruthimohan05/IBM_data_science_capstonee/blob/main/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ruthimohan05/IBM_data_science_capstonee/blob/main/Data%20visualis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ruthimohan05/IBM_data_science_capstonee/blob/main/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ruthimohan05/IBM_data_science_capstonee/blob/main/Visualisation%20using%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ruthimohan05/IBM_data_science_capstonee/blob/main/Dash_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Sruthimohan05/IBM_data_science_capstonee/tree/main"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Sruthimohan05/IBM_data_science_capstonee/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Sruthimohan05/IBM_data_science_capstonee/blob/main/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912FA78D-4D5A-B014-BB08-23162AC79626}"/>
              </a:ext>
            </a:extLst>
          </p:cNvPr>
          <p:cNvSpPr txBox="1"/>
          <p:nvPr/>
        </p:nvSpPr>
        <p:spPr>
          <a:xfrm>
            <a:off x="734028" y="5749338"/>
            <a:ext cx="6093994" cy="477054"/>
          </a:xfrm>
          <a:prstGeom prst="rect">
            <a:avLst/>
          </a:prstGeom>
          <a:noFill/>
        </p:spPr>
        <p:txBody>
          <a:bodyPr wrap="square">
            <a:spAutoFit/>
          </a:bodyPr>
          <a:lstStyle/>
          <a:p>
            <a:r>
              <a:rPr lang="en-US" sz="2500" dirty="0">
                <a:hlinkClick r:id="rId4"/>
              </a:rPr>
              <a:t>Link to </a:t>
            </a:r>
            <a:r>
              <a:rPr lang="en-US" sz="2500" dirty="0" err="1">
                <a:hlinkClick r:id="rId4"/>
              </a:rPr>
              <a:t>Github</a:t>
            </a:r>
            <a:r>
              <a:rPr lang="en-US" sz="2500" dirty="0">
                <a:hlinkClick r:id="rId4"/>
              </a:rPr>
              <a:t> - Data Wrangling</a:t>
            </a:r>
            <a:endParaRPr lang="en-IN" sz="2500" dirty="0"/>
          </a:p>
        </p:txBody>
      </p:sp>
      <p:sp>
        <p:nvSpPr>
          <p:cNvPr id="6" name="Rectangle 1">
            <a:extLst>
              <a:ext uri="{FF2B5EF4-FFF2-40B4-BE49-F238E27FC236}">
                <a16:creationId xmlns:a16="http://schemas.microsoft.com/office/drawing/2014/main" id="{0FE35FD5-1E43-47D4-C81B-A91D30FCCBDD}"/>
              </a:ext>
            </a:extLst>
          </p:cNvPr>
          <p:cNvSpPr>
            <a:spLocks noChangeArrowheads="1"/>
          </p:cNvSpPr>
          <p:nvPr/>
        </p:nvSpPr>
        <p:spPr bwMode="auto">
          <a:xfrm>
            <a:off x="483268" y="1453746"/>
            <a:ext cx="11225463"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Various data wrangling steps are carried out, including handling missing values, converting data types, and creating new columns from existing data.</a:t>
            </a:r>
          </a:p>
          <a:p>
            <a:pPr marR="0" lvl="0" algn="l" defTabSz="914400" rtl="0" eaLnBrk="0" fontAlgn="base" latinLnBrk="0" hangingPunct="0">
              <a:lnSpc>
                <a:spcPct val="100000"/>
              </a:lnSpc>
              <a:spcBef>
                <a:spcPct val="0"/>
              </a:spcBef>
              <a:spcAft>
                <a:spcPct val="0"/>
              </a:spcAft>
              <a:buClrTx/>
              <a:buSzTx/>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Carried out visualization of launch sites, payload masses, and orbits to understand their distribution and impact on the landing outcome.</a:t>
            </a:r>
          </a:p>
          <a:p>
            <a:pPr marR="0" lvl="0" algn="l" defTabSz="914400" rtl="0" eaLnBrk="0" fontAlgn="base" latinLnBrk="0" hangingPunct="0">
              <a:lnSpc>
                <a:spcPct val="100000"/>
              </a:lnSpc>
              <a:spcBef>
                <a:spcPct val="0"/>
              </a:spcBef>
              <a:spcAft>
                <a:spcPct val="0"/>
              </a:spcAft>
              <a:buClrTx/>
              <a:buSzTx/>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Specific columns like </a:t>
            </a:r>
            <a:r>
              <a:rPr lang="en-US" altLang="en-US" sz="2200" dirty="0" err="1">
                <a:latin typeface="Arial" panose="020B0604020202020204" pitchFamily="34" charset="0"/>
              </a:rPr>
              <a:t>FlightNumber</a:t>
            </a:r>
            <a:r>
              <a:rPr lang="en-US" altLang="en-US" sz="2200" dirty="0">
                <a:latin typeface="Arial" panose="020B0604020202020204" pitchFamily="34" charset="0"/>
              </a:rPr>
              <a:t>, </a:t>
            </a:r>
            <a:r>
              <a:rPr lang="en-US" altLang="en-US" sz="2200" dirty="0" err="1">
                <a:latin typeface="Arial" panose="020B0604020202020204" pitchFamily="34" charset="0"/>
              </a:rPr>
              <a:t>PayloadMass</a:t>
            </a:r>
            <a:r>
              <a:rPr lang="en-US" altLang="en-US" sz="2200" dirty="0">
                <a:latin typeface="Arial" panose="020B0604020202020204" pitchFamily="34" charset="0"/>
              </a:rPr>
              <a:t>, Orbit, </a:t>
            </a:r>
            <a:r>
              <a:rPr lang="en-US" altLang="en-US" sz="2200" dirty="0" err="1">
                <a:latin typeface="Arial" panose="020B0604020202020204" pitchFamily="34" charset="0"/>
              </a:rPr>
              <a:t>LaunchSite</a:t>
            </a:r>
            <a:r>
              <a:rPr lang="en-US" altLang="en-US" sz="2200" dirty="0">
                <a:latin typeface="Arial" panose="020B0604020202020204" pitchFamily="34" charset="0"/>
              </a:rPr>
              <a:t>, and </a:t>
            </a:r>
            <a:r>
              <a:rPr lang="en-US" altLang="en-US" sz="2200" dirty="0" err="1">
                <a:latin typeface="Arial" panose="020B0604020202020204" pitchFamily="34" charset="0"/>
              </a:rPr>
              <a:t>LandingOutcome</a:t>
            </a:r>
            <a:r>
              <a:rPr lang="en-US" altLang="en-US" sz="2200" dirty="0">
                <a:latin typeface="Arial" panose="020B0604020202020204" pitchFamily="34" charset="0"/>
              </a:rPr>
              <a:t> are extracted and cleaned for use in machine learning models.</a:t>
            </a:r>
          </a:p>
          <a:p>
            <a:pPr marR="0" lvl="0" algn="l" defTabSz="914400" rtl="0" eaLnBrk="0" fontAlgn="base" latinLnBrk="0" hangingPunct="0">
              <a:lnSpc>
                <a:spcPct val="100000"/>
              </a:lnSpc>
              <a:spcBef>
                <a:spcPct val="0"/>
              </a:spcBef>
              <a:spcAft>
                <a:spcPct val="0"/>
              </a:spcAft>
              <a:buClrTx/>
              <a:buSzTx/>
              <a:tabLst/>
            </a:pPr>
            <a:endParaRPr lang="en-US" altLang="en-US" sz="2200"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The cleaned and processed </a:t>
            </a:r>
            <a:r>
              <a:rPr kumimoji="0" lang="en-US" altLang="en-US" sz="2200" b="0" i="0" u="none" strike="noStrike" cap="none" normalizeH="0" baseline="0" dirty="0" err="1">
                <a:ln>
                  <a:noFill/>
                </a:ln>
                <a:solidFill>
                  <a:schemeClr val="tx1"/>
                </a:solidFill>
                <a:effectLst/>
                <a:latin typeface="Arial" panose="020B0604020202020204" pitchFamily="34" charset="0"/>
              </a:rPr>
              <a:t>DataFrame</a:t>
            </a:r>
            <a:r>
              <a:rPr kumimoji="0" lang="en-US" altLang="en-US" sz="2200" b="0" i="0" u="none" strike="noStrike" cap="none" normalizeH="0" baseline="0" dirty="0">
                <a:ln>
                  <a:noFill/>
                </a:ln>
                <a:solidFill>
                  <a:schemeClr val="tx1"/>
                </a:solidFill>
                <a:effectLst/>
                <a:latin typeface="Arial" panose="020B0604020202020204" pitchFamily="34" charset="0"/>
              </a:rPr>
              <a:t> is saved for further analysis</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0" name="TextBox 9">
            <a:extLst>
              <a:ext uri="{FF2B5EF4-FFF2-40B4-BE49-F238E27FC236}">
                <a16:creationId xmlns:a16="http://schemas.microsoft.com/office/drawing/2014/main" id="{C5E653DC-01B6-4D46-D39E-34073226D0F6}"/>
              </a:ext>
            </a:extLst>
          </p:cNvPr>
          <p:cNvSpPr txBox="1"/>
          <p:nvPr/>
        </p:nvSpPr>
        <p:spPr>
          <a:xfrm>
            <a:off x="770011" y="5842296"/>
            <a:ext cx="6093994" cy="477054"/>
          </a:xfrm>
          <a:prstGeom prst="rect">
            <a:avLst/>
          </a:prstGeom>
          <a:noFill/>
        </p:spPr>
        <p:txBody>
          <a:bodyPr wrap="square">
            <a:spAutoFit/>
          </a:bodyPr>
          <a:lstStyle/>
          <a:p>
            <a:r>
              <a:rPr lang="en-IN" sz="2500" dirty="0">
                <a:hlinkClick r:id="rId4"/>
              </a:rPr>
              <a:t>Data Visualisation - </a:t>
            </a:r>
            <a:r>
              <a:rPr lang="en-IN" sz="2500" dirty="0" err="1">
                <a:hlinkClick r:id="rId4"/>
              </a:rPr>
              <a:t>Github</a:t>
            </a:r>
            <a:r>
              <a:rPr lang="en-IN" sz="2500" dirty="0">
                <a:hlinkClick r:id="rId4"/>
              </a:rPr>
              <a:t> link</a:t>
            </a:r>
            <a:endParaRPr lang="en-IN" sz="2500" dirty="0"/>
          </a:p>
        </p:txBody>
      </p:sp>
      <p:sp>
        <p:nvSpPr>
          <p:cNvPr id="12" name="TextBox 11">
            <a:extLst>
              <a:ext uri="{FF2B5EF4-FFF2-40B4-BE49-F238E27FC236}">
                <a16:creationId xmlns:a16="http://schemas.microsoft.com/office/drawing/2014/main" id="{4FE121C3-695C-9CD0-0089-F01016886769}"/>
              </a:ext>
            </a:extLst>
          </p:cNvPr>
          <p:cNvSpPr txBox="1"/>
          <p:nvPr/>
        </p:nvSpPr>
        <p:spPr>
          <a:xfrm>
            <a:off x="597651" y="1651541"/>
            <a:ext cx="10687960" cy="4154984"/>
          </a:xfrm>
          <a:prstGeom prst="rect">
            <a:avLst/>
          </a:prstGeom>
          <a:noFill/>
        </p:spPr>
        <p:txBody>
          <a:bodyPr wrap="square">
            <a:spAutoFit/>
          </a:bodyPr>
          <a:lstStyle/>
          <a:p>
            <a:r>
              <a:rPr lang="en-US" sz="2200" dirty="0"/>
              <a:t>Data visualization using Matplotlib and Seaborn were conducted. The trends in  Flight Number, Payload Mass, Launch Site, Orbit, Class are explored</a:t>
            </a:r>
          </a:p>
          <a:p>
            <a:r>
              <a:rPr lang="en-US" sz="2200" b="1" dirty="0"/>
              <a:t>Plots Used:</a:t>
            </a:r>
            <a:endParaRPr lang="en-US" sz="2200" dirty="0"/>
          </a:p>
          <a:p>
            <a:pPr>
              <a:buFont typeface="Arial" panose="020B0604020202020204" pitchFamily="34" charset="0"/>
              <a:buChar char="•"/>
            </a:pPr>
            <a:r>
              <a:rPr lang="en-US" sz="2200" dirty="0"/>
              <a:t>Flight Number vs. Payload Mass</a:t>
            </a:r>
          </a:p>
          <a:p>
            <a:pPr>
              <a:buFont typeface="Arial" panose="020B0604020202020204" pitchFamily="34" charset="0"/>
              <a:buChar char="•"/>
            </a:pPr>
            <a:r>
              <a:rPr lang="en-US" sz="2200" dirty="0"/>
              <a:t>Flight Number vs. Launch Site</a:t>
            </a:r>
          </a:p>
          <a:p>
            <a:pPr>
              <a:buFont typeface="Arial" panose="020B0604020202020204" pitchFamily="34" charset="0"/>
              <a:buChar char="•"/>
            </a:pPr>
            <a:r>
              <a:rPr lang="en-US" sz="2200" dirty="0"/>
              <a:t>Payload Mass vs. Launch Site</a:t>
            </a:r>
          </a:p>
          <a:p>
            <a:pPr>
              <a:buFont typeface="Arial" panose="020B0604020202020204" pitchFamily="34" charset="0"/>
              <a:buChar char="•"/>
            </a:pPr>
            <a:r>
              <a:rPr lang="en-US" sz="2200" dirty="0"/>
              <a:t>Orbit vs. Success Rate</a:t>
            </a:r>
          </a:p>
          <a:p>
            <a:pPr>
              <a:buFont typeface="Arial" panose="020B0604020202020204" pitchFamily="34" charset="0"/>
              <a:buChar char="•"/>
            </a:pPr>
            <a:r>
              <a:rPr lang="en-US" sz="2200" dirty="0"/>
              <a:t>Flight Number vs. Orbit</a:t>
            </a:r>
          </a:p>
          <a:p>
            <a:pPr>
              <a:buFont typeface="Arial" panose="020B0604020202020204" pitchFamily="34" charset="0"/>
              <a:buChar char="•"/>
            </a:pPr>
            <a:r>
              <a:rPr lang="en-US" sz="2200" dirty="0"/>
              <a:t>Payload vs. Orbit</a:t>
            </a:r>
          </a:p>
          <a:p>
            <a:r>
              <a:rPr lang="en-US" sz="2200" dirty="0"/>
              <a:t>Scatter plots, line charts, and bar plots were utilized to compare relationships between variables to determine if any relationships exist, which could then be used to train the machine learning model.</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1B07C49E-AFFC-EC46-8930-E4D428F5F943}"/>
              </a:ext>
            </a:extLst>
          </p:cNvPr>
          <p:cNvSpPr txBox="1">
            <a:spLocks/>
          </p:cNvSpPr>
          <p:nvPr/>
        </p:nvSpPr>
        <p:spPr>
          <a:xfrm>
            <a:off x="770010" y="1825625"/>
            <a:ext cx="11117190" cy="39134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Arial" panose="020B0604020202020204" pitchFamily="34" charset="0"/>
              </a:rPr>
              <a:t>Established a connection to a SQL database, where the SpaceX dataset is loaded and stored in a table</a:t>
            </a:r>
          </a:p>
          <a:p>
            <a:r>
              <a:rPr lang="en-US" dirty="0"/>
              <a:t>Various SQL queries are executed to explore and analyze the dataset. Tasks include counting launches by site, calculating total payload mass for specific customers, and finding average payload mass for different booster versions.</a:t>
            </a:r>
          </a:p>
          <a:p>
            <a:r>
              <a:rPr lang="en-US" dirty="0"/>
              <a:t>The analysis involved counting the total number of successful and failed mission outcomes and identifying boosters that have carried the maximum payload mass.</a:t>
            </a:r>
          </a:p>
        </p:txBody>
      </p:sp>
      <p:sp>
        <p:nvSpPr>
          <p:cNvPr id="6" name="TextBox 5">
            <a:extLst>
              <a:ext uri="{FF2B5EF4-FFF2-40B4-BE49-F238E27FC236}">
                <a16:creationId xmlns:a16="http://schemas.microsoft.com/office/drawing/2014/main" id="{1D666CF9-5AF7-F5DF-B2B5-642E99E8D726}"/>
              </a:ext>
            </a:extLst>
          </p:cNvPr>
          <p:cNvSpPr txBox="1"/>
          <p:nvPr/>
        </p:nvSpPr>
        <p:spPr>
          <a:xfrm>
            <a:off x="869280" y="5938436"/>
            <a:ext cx="6093994" cy="477054"/>
          </a:xfrm>
          <a:prstGeom prst="rect">
            <a:avLst/>
          </a:prstGeom>
          <a:noFill/>
        </p:spPr>
        <p:txBody>
          <a:bodyPr wrap="square">
            <a:spAutoFit/>
          </a:bodyPr>
          <a:lstStyle/>
          <a:p>
            <a:r>
              <a:rPr lang="en-US" sz="2500" dirty="0" err="1">
                <a:hlinkClick r:id="rId3"/>
              </a:rPr>
              <a:t>Github</a:t>
            </a:r>
            <a:r>
              <a:rPr lang="en-US" sz="2500" dirty="0">
                <a:hlinkClick r:id="rId3"/>
              </a:rPr>
              <a:t> Link to Exploratory Data Analysis</a:t>
            </a:r>
            <a:endParaRPr lang="en-IN" sz="25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2691C75E-46B7-08B6-4432-E599B3E4F763}"/>
              </a:ext>
            </a:extLst>
          </p:cNvPr>
          <p:cNvSpPr txBox="1"/>
          <p:nvPr/>
        </p:nvSpPr>
        <p:spPr>
          <a:xfrm>
            <a:off x="374984" y="5823056"/>
            <a:ext cx="11442032" cy="769441"/>
          </a:xfrm>
          <a:prstGeom prst="rect">
            <a:avLst/>
          </a:prstGeom>
          <a:noFill/>
        </p:spPr>
        <p:txBody>
          <a:bodyPr wrap="square">
            <a:spAutoFit/>
          </a:bodyPr>
          <a:lstStyle/>
          <a:p>
            <a:r>
              <a:rPr lang="en-IN" sz="2200" dirty="0">
                <a:hlinkClick r:id="rId3"/>
              </a:rPr>
              <a:t>https://github.com/Sruthimohan05/IBM_data_science_capstonee/blob/main/Visualisation%20using%20Folium.ipynb</a:t>
            </a:r>
            <a:endParaRPr lang="en-IN" sz="2200" dirty="0"/>
          </a:p>
        </p:txBody>
      </p:sp>
      <p:sp>
        <p:nvSpPr>
          <p:cNvPr id="7" name="TextBox 6">
            <a:extLst>
              <a:ext uri="{FF2B5EF4-FFF2-40B4-BE49-F238E27FC236}">
                <a16:creationId xmlns:a16="http://schemas.microsoft.com/office/drawing/2014/main" id="{7413EA4A-2025-330F-B8BB-A9F8BB7570C7}"/>
              </a:ext>
            </a:extLst>
          </p:cNvPr>
          <p:cNvSpPr txBox="1"/>
          <p:nvPr/>
        </p:nvSpPr>
        <p:spPr>
          <a:xfrm>
            <a:off x="374984" y="5456951"/>
            <a:ext cx="1590500" cy="461665"/>
          </a:xfrm>
          <a:prstGeom prst="rect">
            <a:avLst/>
          </a:prstGeom>
          <a:noFill/>
        </p:spPr>
        <p:txBody>
          <a:bodyPr wrap="none" rtlCol="0">
            <a:spAutoFit/>
          </a:bodyPr>
          <a:lstStyle/>
          <a:p>
            <a:r>
              <a:rPr lang="en-IN" sz="2400" b="1" dirty="0" err="1"/>
              <a:t>Github</a:t>
            </a:r>
            <a:r>
              <a:rPr lang="en-IN" sz="2400" b="1" dirty="0"/>
              <a:t> link</a:t>
            </a:r>
          </a:p>
        </p:txBody>
      </p:sp>
      <p:sp>
        <p:nvSpPr>
          <p:cNvPr id="8" name="Rectangle 1">
            <a:extLst>
              <a:ext uri="{FF2B5EF4-FFF2-40B4-BE49-F238E27FC236}">
                <a16:creationId xmlns:a16="http://schemas.microsoft.com/office/drawing/2014/main" id="{DD206428-7061-28AE-765C-9101E9846363}"/>
              </a:ext>
            </a:extLst>
          </p:cNvPr>
          <p:cNvSpPr>
            <a:spLocks noChangeArrowheads="1"/>
          </p:cNvSpPr>
          <p:nvPr/>
        </p:nvSpPr>
        <p:spPr bwMode="auto">
          <a:xfrm>
            <a:off x="591543" y="1386200"/>
            <a:ext cx="11153284"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Arial" panose="020B0604020202020204" pitchFamily="34" charset="0"/>
              </a:rPr>
              <a:t>1. Marked all Launch Sites:</a:t>
            </a: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a:ln>
                  <a:noFill/>
                </a:ln>
                <a:solidFill>
                  <a:schemeClr val="tx1"/>
                </a:solidFill>
                <a:effectLst/>
                <a:latin typeface="Arial" panose="020B0604020202020204" pitchFamily="34" charset="0"/>
              </a:rPr>
              <a:t>Created a map using Folium and add markers with circles, popup labels, and text labels to each launch site using their longitude and latitude coordinates. This will display the geographical locations relative to the equator.</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Arial" panose="020B0604020202020204" pitchFamily="34" charset="0"/>
              </a:rPr>
              <a:t>2. Indicated Success/Failure of Launches:</a:t>
            </a: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a:ln>
                  <a:noFill/>
                </a:ln>
                <a:solidFill>
                  <a:schemeClr val="tx1"/>
                </a:solidFill>
                <a:effectLst/>
                <a:latin typeface="Arial" panose="020B0604020202020204" pitchFamily="34" charset="0"/>
              </a:rPr>
              <a:t>Used colored markers on the map to indicate successful or failed launches for each site.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Arial" panose="020B0604020202020204" pitchFamily="34" charset="0"/>
              </a:rPr>
              <a:t>3. Calculated Distances:</a:t>
            </a: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a:ln>
                  <a:noFill/>
                </a:ln>
                <a:solidFill>
                  <a:schemeClr val="tx1"/>
                </a:solidFill>
                <a:effectLst/>
                <a:latin typeface="Arial" panose="020B0604020202020204" pitchFamily="34" charset="0"/>
              </a:rPr>
              <a:t>Computed the distance between each launch site and its proximities.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3F8A6F4B-9309-18E2-AC44-27AC86D584F4}"/>
              </a:ext>
            </a:extLst>
          </p:cNvPr>
          <p:cNvSpPr txBox="1"/>
          <p:nvPr/>
        </p:nvSpPr>
        <p:spPr>
          <a:xfrm>
            <a:off x="734028" y="5782569"/>
            <a:ext cx="10274867" cy="861774"/>
          </a:xfrm>
          <a:prstGeom prst="rect">
            <a:avLst/>
          </a:prstGeom>
          <a:noFill/>
        </p:spPr>
        <p:txBody>
          <a:bodyPr wrap="square">
            <a:spAutoFit/>
          </a:bodyPr>
          <a:lstStyle/>
          <a:p>
            <a:r>
              <a:rPr lang="en-IN" sz="2500" dirty="0">
                <a:hlinkClick r:id="rId3"/>
              </a:rPr>
              <a:t>https://github.com/Sruthimohan05/IBM_data_science_capstonee/blob/main/Dash_Plotly.py</a:t>
            </a:r>
            <a:endParaRPr lang="en-IN" sz="2500" dirty="0"/>
          </a:p>
        </p:txBody>
      </p:sp>
      <p:sp>
        <p:nvSpPr>
          <p:cNvPr id="7" name="TextBox 6">
            <a:extLst>
              <a:ext uri="{FF2B5EF4-FFF2-40B4-BE49-F238E27FC236}">
                <a16:creationId xmlns:a16="http://schemas.microsoft.com/office/drawing/2014/main" id="{7707C176-5B07-51F4-44AA-75BC36E860C5}"/>
              </a:ext>
            </a:extLst>
          </p:cNvPr>
          <p:cNvSpPr txBox="1"/>
          <p:nvPr/>
        </p:nvSpPr>
        <p:spPr>
          <a:xfrm>
            <a:off x="734028" y="5327550"/>
            <a:ext cx="1590500" cy="461665"/>
          </a:xfrm>
          <a:prstGeom prst="rect">
            <a:avLst/>
          </a:prstGeom>
          <a:noFill/>
        </p:spPr>
        <p:txBody>
          <a:bodyPr wrap="none" rtlCol="0">
            <a:spAutoFit/>
          </a:bodyPr>
          <a:lstStyle/>
          <a:p>
            <a:r>
              <a:rPr lang="en-IN" sz="2400" b="1" dirty="0" err="1"/>
              <a:t>Github</a:t>
            </a:r>
            <a:r>
              <a:rPr lang="en-IN" sz="2400" b="1" dirty="0"/>
              <a:t> link</a:t>
            </a:r>
          </a:p>
        </p:txBody>
      </p:sp>
      <p:sp>
        <p:nvSpPr>
          <p:cNvPr id="9" name="TextBox 8">
            <a:extLst>
              <a:ext uri="{FF2B5EF4-FFF2-40B4-BE49-F238E27FC236}">
                <a16:creationId xmlns:a16="http://schemas.microsoft.com/office/drawing/2014/main" id="{09522B26-8BAD-FB96-9CAC-770244D9D69E}"/>
              </a:ext>
            </a:extLst>
          </p:cNvPr>
          <p:cNvSpPr txBox="1"/>
          <p:nvPr/>
        </p:nvSpPr>
        <p:spPr>
          <a:xfrm>
            <a:off x="703271" y="1686362"/>
            <a:ext cx="10515599" cy="3170099"/>
          </a:xfrm>
          <a:prstGeom prst="rect">
            <a:avLst/>
          </a:prstGeom>
          <a:noFill/>
        </p:spPr>
        <p:txBody>
          <a:bodyPr wrap="square">
            <a:spAutoFit/>
          </a:bodyPr>
          <a:lstStyle/>
          <a:p>
            <a:r>
              <a:rPr lang="en-US" sz="2500" dirty="0"/>
              <a:t>The dashboard includes a pie chart and a scatter plot:</a:t>
            </a:r>
          </a:p>
          <a:p>
            <a:pPr marL="342900" indent="-342900">
              <a:buFont typeface="Wingdings" panose="05000000000000000000" pitchFamily="2" charset="2"/>
              <a:buChar char="§"/>
            </a:pPr>
            <a:r>
              <a:rPr lang="en-US" sz="2500" dirty="0"/>
              <a:t>The pie chart can display the distribution of successful landings across all launch sites or show the success rates for individual launch sites.</a:t>
            </a:r>
          </a:p>
          <a:p>
            <a:pPr marL="342900" indent="-342900">
              <a:buFont typeface="Wingdings" panose="05000000000000000000" pitchFamily="2" charset="2"/>
              <a:buChar char="§"/>
            </a:pPr>
            <a:r>
              <a:rPr lang="en-US" sz="2500" dirty="0"/>
              <a:t>The scatter plot accepts two inputs: selection of all sites or an individual site, and a payload mass range adjustable with a slider between 0 and 10,000 kg.</a:t>
            </a:r>
          </a:p>
          <a:p>
            <a:pPr marL="342900" indent="-342900">
              <a:buFont typeface="Wingdings" panose="05000000000000000000" pitchFamily="2" charset="2"/>
              <a:buChar char="§"/>
            </a:pPr>
            <a:r>
              <a:rPr lang="en-US" sz="2500" dirty="0"/>
              <a:t>The pie chart visualizes the success rates of launch sites.</a:t>
            </a:r>
          </a:p>
          <a:p>
            <a:pPr marL="342900" indent="-342900">
              <a:buFont typeface="Wingdings" panose="05000000000000000000" pitchFamily="2" charset="2"/>
              <a:buChar char="§"/>
            </a:pPr>
            <a:r>
              <a:rPr lang="en-US" sz="2500" dirty="0"/>
              <a:t>The scatter plot illustrates how success varies by launch sites, payload mass, and booster version category.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More flights from launch site CCAFS SLC 40</a:t>
            </a:r>
          </a:p>
          <a:p>
            <a:pPr>
              <a:lnSpc>
                <a:spcPct val="100000"/>
              </a:lnSpc>
              <a:spcBef>
                <a:spcPts val="1400"/>
              </a:spcBef>
            </a:pPr>
            <a:r>
              <a:rPr lang="en-US" sz="2200" dirty="0">
                <a:solidFill>
                  <a:schemeClr val="accent3">
                    <a:lumMod val="25000"/>
                  </a:schemeClr>
                </a:solidFill>
                <a:latin typeface="Abadi" panose="020B0604020104020204" pitchFamily="34" charset="0"/>
              </a:rPr>
              <a:t>Newer flights have higher success rate than older ones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04DC5440-AB13-55CA-9D8C-5DF6C4E61E25}"/>
              </a:ext>
            </a:extLst>
          </p:cNvPr>
          <p:cNvPicPr>
            <a:picLocks noChangeAspect="1"/>
          </p:cNvPicPr>
          <p:nvPr/>
        </p:nvPicPr>
        <p:blipFill>
          <a:blip r:embed="rId3"/>
          <a:stretch>
            <a:fillRect/>
          </a:stretch>
        </p:blipFill>
        <p:spPr>
          <a:xfrm>
            <a:off x="6447565" y="1709524"/>
            <a:ext cx="5010407" cy="415946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VAFB SLC 4E launch site deploys payloads with mass less than 10000 kg and all launches were successful</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B52E9960-4282-9F11-E273-4ED969F9A466}"/>
              </a:ext>
            </a:extLst>
          </p:cNvPr>
          <p:cNvPicPr>
            <a:picLocks noChangeAspect="1"/>
          </p:cNvPicPr>
          <p:nvPr/>
        </p:nvPicPr>
        <p:blipFill>
          <a:blip r:embed="rId3"/>
          <a:stretch>
            <a:fillRect/>
          </a:stretch>
        </p:blipFill>
        <p:spPr>
          <a:xfrm>
            <a:off x="6773779" y="1726432"/>
            <a:ext cx="4131855" cy="366477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Bar </a:t>
            </a:r>
            <a:r>
              <a:rPr lang="en-US" sz="2200" dirty="0">
                <a:solidFill>
                  <a:schemeClr val="accent3">
                    <a:lumMod val="25000"/>
                  </a:schemeClr>
                </a:solidFill>
                <a:latin typeface="Abadi" panose="020B0604020104020204" pitchFamily="34" charset="0"/>
              </a:rPr>
              <a:t>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Four orbits have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All orbits have success rate above 40% except SO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7E6167C-FD3C-3FF8-D82B-77D503588188}"/>
              </a:ext>
            </a:extLst>
          </p:cNvPr>
          <p:cNvPicPr>
            <a:picLocks noChangeAspect="1"/>
          </p:cNvPicPr>
          <p:nvPr/>
        </p:nvPicPr>
        <p:blipFill>
          <a:blip r:embed="rId3"/>
          <a:stretch>
            <a:fillRect/>
          </a:stretch>
        </p:blipFill>
        <p:spPr>
          <a:xfrm>
            <a:off x="6345057" y="1504851"/>
            <a:ext cx="4940554" cy="384829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2129265"/>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Flight number vs. Orbit type is shown</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the flights were launches to the ISS and GTO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585AD30-BE14-C3AE-495E-E5FA56FACB77}"/>
              </a:ext>
            </a:extLst>
          </p:cNvPr>
          <p:cNvPicPr>
            <a:picLocks noChangeAspect="1"/>
          </p:cNvPicPr>
          <p:nvPr/>
        </p:nvPicPr>
        <p:blipFill>
          <a:blip r:embed="rId3"/>
          <a:stretch>
            <a:fillRect/>
          </a:stretch>
        </p:blipFill>
        <p:spPr>
          <a:xfrm>
            <a:off x="5767842" y="1568354"/>
            <a:ext cx="5595135" cy="413461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2358189"/>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above 800 kg is placed only in ISS, PO and VLEO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7ABA6B4-FB71-A4E4-3E38-4E8F70847ABC}"/>
              </a:ext>
            </a:extLst>
          </p:cNvPr>
          <p:cNvPicPr>
            <a:picLocks noChangeAspect="1"/>
          </p:cNvPicPr>
          <p:nvPr/>
        </p:nvPicPr>
        <p:blipFill>
          <a:blip r:embed="rId3"/>
          <a:stretch>
            <a:fillRect/>
          </a:stretch>
        </p:blipFill>
        <p:spPr>
          <a:xfrm>
            <a:off x="5682113" y="1699165"/>
            <a:ext cx="5207268" cy="371494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increases with time. Nearly 90% success rate in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5234C94-70A5-C141-EF4D-D8CF061797B2}"/>
              </a:ext>
            </a:extLst>
          </p:cNvPr>
          <p:cNvPicPr>
            <a:picLocks noChangeAspect="1"/>
          </p:cNvPicPr>
          <p:nvPr/>
        </p:nvPicPr>
        <p:blipFill>
          <a:blip r:embed="rId3"/>
          <a:stretch>
            <a:fillRect/>
          </a:stretch>
        </p:blipFill>
        <p:spPr>
          <a:xfrm>
            <a:off x="6163919" y="1661063"/>
            <a:ext cx="5258070" cy="379114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There are four distinct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67F136E-2004-44DC-A095-331F0E07945F}"/>
              </a:ext>
            </a:extLst>
          </p:cNvPr>
          <p:cNvPicPr>
            <a:picLocks noChangeAspect="1"/>
          </p:cNvPicPr>
          <p:nvPr/>
        </p:nvPicPr>
        <p:blipFill>
          <a:blip r:embed="rId3"/>
          <a:stretch>
            <a:fillRect/>
          </a:stretch>
        </p:blipFill>
        <p:spPr>
          <a:xfrm>
            <a:off x="1348943" y="3004063"/>
            <a:ext cx="5352646" cy="30215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5590"/>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7FC3161-62F9-E826-9DE6-226712A6B489}"/>
              </a:ext>
            </a:extLst>
          </p:cNvPr>
          <p:cNvPicPr>
            <a:picLocks noChangeAspect="1"/>
          </p:cNvPicPr>
          <p:nvPr/>
        </p:nvPicPr>
        <p:blipFill>
          <a:blip r:embed="rId3"/>
          <a:stretch>
            <a:fillRect/>
          </a:stretch>
        </p:blipFill>
        <p:spPr>
          <a:xfrm>
            <a:off x="1006260" y="1894639"/>
            <a:ext cx="9268708" cy="468016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is 99980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BC37B9A-5B81-DAED-463C-D81E74FFB409}"/>
              </a:ext>
            </a:extLst>
          </p:cNvPr>
          <p:cNvPicPr>
            <a:picLocks noChangeAspect="1"/>
          </p:cNvPicPr>
          <p:nvPr/>
        </p:nvPicPr>
        <p:blipFill>
          <a:blip r:embed="rId3"/>
          <a:stretch>
            <a:fillRect/>
          </a:stretch>
        </p:blipFill>
        <p:spPr>
          <a:xfrm>
            <a:off x="1038387" y="3747637"/>
            <a:ext cx="10247224" cy="194024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7CF03DA-DE40-84F2-990A-9152ACC1BB43}"/>
              </a:ext>
            </a:extLst>
          </p:cNvPr>
          <p:cNvPicPr>
            <a:picLocks noChangeAspect="1"/>
          </p:cNvPicPr>
          <p:nvPr/>
        </p:nvPicPr>
        <p:blipFill>
          <a:blip r:embed="rId3"/>
          <a:stretch>
            <a:fillRect/>
          </a:stretch>
        </p:blipFill>
        <p:spPr>
          <a:xfrm>
            <a:off x="729195" y="3075541"/>
            <a:ext cx="9827217" cy="185150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CD64CC0-9A77-05E0-DE46-DA967CD98325}"/>
              </a:ext>
            </a:extLst>
          </p:cNvPr>
          <p:cNvPicPr>
            <a:picLocks noChangeAspect="1"/>
          </p:cNvPicPr>
          <p:nvPr/>
        </p:nvPicPr>
        <p:blipFill>
          <a:blip r:embed="rId3"/>
          <a:stretch>
            <a:fillRect/>
          </a:stretch>
        </p:blipFill>
        <p:spPr>
          <a:xfrm>
            <a:off x="956808" y="2623782"/>
            <a:ext cx="10053334" cy="16474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D907E39-DA03-858A-AD82-7E63100344A8}"/>
              </a:ext>
            </a:extLst>
          </p:cNvPr>
          <p:cNvPicPr>
            <a:picLocks noChangeAspect="1"/>
          </p:cNvPicPr>
          <p:nvPr/>
        </p:nvPicPr>
        <p:blipFill>
          <a:blip r:embed="rId3"/>
          <a:stretch>
            <a:fillRect/>
          </a:stretch>
        </p:blipFill>
        <p:spPr>
          <a:xfrm>
            <a:off x="1027318" y="2921438"/>
            <a:ext cx="8236373" cy="24829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98 successful missions and 1 failure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994F647-BFE5-9BD7-0A0F-9FAA70FA9593}"/>
              </a:ext>
            </a:extLst>
          </p:cNvPr>
          <p:cNvPicPr>
            <a:picLocks noChangeAspect="1"/>
          </p:cNvPicPr>
          <p:nvPr/>
        </p:nvPicPr>
        <p:blipFill>
          <a:blip r:embed="rId3"/>
          <a:stretch>
            <a:fillRect/>
          </a:stretch>
        </p:blipFill>
        <p:spPr>
          <a:xfrm>
            <a:off x="1676401" y="2730088"/>
            <a:ext cx="7539788" cy="345969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307D3DD-6B3B-D433-7C57-78F3E867C064}"/>
              </a:ext>
            </a:extLst>
          </p:cNvPr>
          <p:cNvPicPr>
            <a:picLocks noChangeAspect="1"/>
          </p:cNvPicPr>
          <p:nvPr/>
        </p:nvPicPr>
        <p:blipFill>
          <a:blip r:embed="rId3"/>
          <a:stretch>
            <a:fillRect/>
          </a:stretch>
        </p:blipFill>
        <p:spPr>
          <a:xfrm>
            <a:off x="1362207" y="1876418"/>
            <a:ext cx="7855354" cy="434997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B87DBC3B-5EF9-89E4-D050-DA8F3D34C033}"/>
              </a:ext>
            </a:extLst>
          </p:cNvPr>
          <p:cNvSpPr txBox="1"/>
          <p:nvPr/>
        </p:nvSpPr>
        <p:spPr>
          <a:xfrm>
            <a:off x="437047" y="1901312"/>
            <a:ext cx="11020925" cy="3416320"/>
          </a:xfrm>
          <a:prstGeom prst="rect">
            <a:avLst/>
          </a:prstGeom>
          <a:noFill/>
        </p:spPr>
        <p:txBody>
          <a:bodyPr wrap="square">
            <a:spAutoFit/>
          </a:bodyPr>
          <a:lstStyle/>
          <a:p>
            <a:pPr marL="342900" indent="-342900" algn="just">
              <a:buFont typeface="Arial" panose="020B0604020202020204" pitchFamily="34" charset="0"/>
              <a:buChar char="•"/>
            </a:pPr>
            <a:r>
              <a:rPr lang="en-US" sz="2400" dirty="0"/>
              <a:t>Data was collected from the SpaceX API and Wikipedia page. A 'class' column labeled successful landings. Data exploration used SQL, visualizations, Folium maps, and dashboards. Features were selected, categorical variables were converted using one-hot encoding, and data was standardized. </a:t>
            </a:r>
            <a:r>
              <a:rPr lang="en-US" sz="2400" dirty="0" err="1"/>
              <a:t>GridSearchCV</a:t>
            </a:r>
            <a:r>
              <a:rPr lang="en-US" sz="2400" dirty="0"/>
              <a:t> identified optimal parameters for machine learning models, and accuracy scores were visualized.</a:t>
            </a:r>
          </a:p>
          <a:p>
            <a:pPr algn="just"/>
            <a:endParaRPr lang="en-US" sz="2400" dirty="0"/>
          </a:p>
          <a:p>
            <a:pPr marL="342900" indent="-342900" algn="just">
              <a:buFont typeface="Arial" panose="020B0604020202020204" pitchFamily="34" charset="0"/>
              <a:buChar char="•"/>
            </a:pPr>
            <a:r>
              <a:rPr lang="en-US" sz="2400" dirty="0"/>
              <a:t>Models were developed using , Logistic Regression, Support Vector Machine, Decision Tree Classifier, and K Nearest Neighbors. All achieved similar accuracy around 83.33%, with a tendency to over-predict successful landings. </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A23DC2F-3363-C43B-0522-350141655445}"/>
              </a:ext>
            </a:extLst>
          </p:cNvPr>
          <p:cNvPicPr>
            <a:picLocks noChangeAspect="1"/>
          </p:cNvPicPr>
          <p:nvPr/>
        </p:nvPicPr>
        <p:blipFill>
          <a:blip r:embed="rId3"/>
          <a:stretch>
            <a:fillRect/>
          </a:stretch>
        </p:blipFill>
        <p:spPr>
          <a:xfrm>
            <a:off x="1976303" y="2551944"/>
            <a:ext cx="8103016" cy="347362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1297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258984E-5C5A-C9CF-8620-97083208931F}"/>
              </a:ext>
            </a:extLst>
          </p:cNvPr>
          <p:cNvPicPr>
            <a:picLocks noChangeAspect="1"/>
          </p:cNvPicPr>
          <p:nvPr/>
        </p:nvPicPr>
        <p:blipFill>
          <a:blip r:embed="rId3"/>
          <a:stretch>
            <a:fillRect/>
          </a:stretch>
        </p:blipFill>
        <p:spPr>
          <a:xfrm>
            <a:off x="1814369" y="2302779"/>
            <a:ext cx="8426883" cy="381654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4389" y="167423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sp>
        <p:nvSpPr>
          <p:cNvPr id="4" name="object 4">
            <a:extLst>
              <a:ext uri="{FF2B5EF4-FFF2-40B4-BE49-F238E27FC236}">
                <a16:creationId xmlns:a16="http://schemas.microsoft.com/office/drawing/2014/main" id="{F9DA8578-74BF-5247-D8D7-6CC8D4C8A5F2}"/>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B66BA03E-C12A-18BD-628B-7696A1B495CF}"/>
              </a:ext>
            </a:extLst>
          </p:cNvPr>
          <p:cNvSpPr txBox="1"/>
          <p:nvPr/>
        </p:nvSpPr>
        <p:spPr>
          <a:xfrm>
            <a:off x="1112669" y="5656241"/>
            <a:ext cx="4471224" cy="430887"/>
          </a:xfrm>
          <a:prstGeom prst="rect">
            <a:avLst/>
          </a:prstGeom>
          <a:noFill/>
        </p:spPr>
        <p:txBody>
          <a:bodyPr wrap="none" rtlCol="0">
            <a:spAutoFit/>
          </a:bodyPr>
          <a:lstStyle/>
          <a:p>
            <a:r>
              <a:rPr lang="en-IN" sz="2200" dirty="0"/>
              <a:t>All launch sites are close to the ocean</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markers</a:t>
            </a:r>
          </a:p>
        </p:txBody>
      </p:sp>
      <p:sp>
        <p:nvSpPr>
          <p:cNvPr id="2" name="object 4">
            <a:extLst>
              <a:ext uri="{FF2B5EF4-FFF2-40B4-BE49-F238E27FC236}">
                <a16:creationId xmlns:a16="http://schemas.microsoft.com/office/drawing/2014/main" id="{41EF371C-4030-11E1-D80F-B05F4DC8FE84}"/>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2C77DE89-8088-82FF-D043-869365B0A83D}"/>
              </a:ext>
            </a:extLst>
          </p:cNvPr>
          <p:cNvSpPr txBox="1"/>
          <p:nvPr/>
        </p:nvSpPr>
        <p:spPr>
          <a:xfrm>
            <a:off x="1687811" y="5727032"/>
            <a:ext cx="9623788" cy="430887"/>
          </a:xfrm>
          <a:prstGeom prst="rect">
            <a:avLst/>
          </a:prstGeom>
          <a:noFill/>
        </p:spPr>
        <p:txBody>
          <a:bodyPr wrap="none" rtlCol="0">
            <a:spAutoFit/>
          </a:bodyPr>
          <a:lstStyle/>
          <a:p>
            <a:r>
              <a:rPr lang="en-IN" sz="2200" dirty="0"/>
              <a:t>Successful launches are marked by green and unsuccessful ones are marked by red</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Safe distance from railway lines </a:t>
            </a:r>
          </a:p>
        </p:txBody>
      </p:sp>
      <p:sp>
        <p:nvSpPr>
          <p:cNvPr id="2" name="object 4">
            <a:extLst>
              <a:ext uri="{FF2B5EF4-FFF2-40B4-BE49-F238E27FC236}">
                <a16:creationId xmlns:a16="http://schemas.microsoft.com/office/drawing/2014/main" id="{581DCF99-AFD7-6BC6-8ACD-6F00D6BF81F2}"/>
              </a:ext>
            </a:extLst>
          </p:cNvPr>
          <p:cNvSpPr/>
          <p:nvPr/>
        </p:nvSpPr>
        <p:spPr>
          <a:xfrm>
            <a:off x="423450" y="1550951"/>
            <a:ext cx="8389620" cy="1723643"/>
          </a:xfrm>
          <a:prstGeom prst="rect">
            <a:avLst/>
          </a:prstGeom>
          <a:blipFill>
            <a:blip r:embed="rId4"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58F238EE-93F2-2AA2-0C94-F5812B0D9144}"/>
              </a:ext>
            </a:extLst>
          </p:cNvPr>
          <p:cNvGrpSpPr/>
          <p:nvPr/>
        </p:nvGrpSpPr>
        <p:grpSpPr>
          <a:xfrm>
            <a:off x="956409" y="3583407"/>
            <a:ext cx="7505700" cy="1562100"/>
            <a:chOff x="2802635" y="3552444"/>
            <a:chExt cx="7505700" cy="1562100"/>
          </a:xfrm>
        </p:grpSpPr>
        <p:sp>
          <p:nvSpPr>
            <p:cNvPr id="6" name="object 6">
              <a:extLst>
                <a:ext uri="{FF2B5EF4-FFF2-40B4-BE49-F238E27FC236}">
                  <a16:creationId xmlns:a16="http://schemas.microsoft.com/office/drawing/2014/main" id="{BB996BC9-3D56-E6EF-A7A1-424D7C5A591E}"/>
                </a:ext>
              </a:extLst>
            </p:cNvPr>
            <p:cNvSpPr/>
            <p:nvPr/>
          </p:nvSpPr>
          <p:spPr>
            <a:xfrm>
              <a:off x="2802635" y="3552444"/>
              <a:ext cx="3409188" cy="1514855"/>
            </a:xfrm>
            <a:prstGeom prst="rect">
              <a:avLst/>
            </a:prstGeom>
            <a:blipFill>
              <a:blip r:embed="rId5"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85176CEC-91AD-AD9B-58EB-C0D708EEC789}"/>
                </a:ext>
              </a:extLst>
            </p:cNvPr>
            <p:cNvSpPr/>
            <p:nvPr/>
          </p:nvSpPr>
          <p:spPr>
            <a:xfrm>
              <a:off x="6211823" y="3552444"/>
              <a:ext cx="4096512" cy="1562099"/>
            </a:xfrm>
            <a:prstGeom prst="rect">
              <a:avLst/>
            </a:prstGeom>
            <a:blipFill>
              <a:blip r:embed="rId6" cstate="print"/>
              <a:stretch>
                <a:fillRect/>
              </a:stretch>
            </a:blipFill>
          </p:spPr>
          <p:txBody>
            <a:bodyPr wrap="square" lIns="0" tIns="0" rIns="0" bIns="0" rtlCol="0"/>
            <a:lstStyle/>
            <a:p>
              <a:endParaRPr/>
            </a:p>
          </p:txBody>
        </p:sp>
      </p:grpSp>
      <p:sp>
        <p:nvSpPr>
          <p:cNvPr id="9" name="TextBox 8">
            <a:extLst>
              <a:ext uri="{FF2B5EF4-FFF2-40B4-BE49-F238E27FC236}">
                <a16:creationId xmlns:a16="http://schemas.microsoft.com/office/drawing/2014/main" id="{234B6277-38C3-EF10-D8FB-3DDA8ABCCB1A}"/>
              </a:ext>
            </a:extLst>
          </p:cNvPr>
          <p:cNvSpPr txBox="1"/>
          <p:nvPr/>
        </p:nvSpPr>
        <p:spPr>
          <a:xfrm>
            <a:off x="1383632" y="5462337"/>
            <a:ext cx="9613016" cy="861774"/>
          </a:xfrm>
          <a:prstGeom prst="rect">
            <a:avLst/>
          </a:prstGeom>
          <a:noFill/>
        </p:spPr>
        <p:txBody>
          <a:bodyPr wrap="none" rtlCol="0">
            <a:spAutoFit/>
          </a:bodyPr>
          <a:lstStyle/>
          <a:p>
            <a:r>
              <a:rPr lang="en-IN" sz="2500" dirty="0"/>
              <a:t>The launch sites are at safe distance from railway lines, city and highway.</a:t>
            </a:r>
          </a:p>
          <a:p>
            <a:r>
              <a:rPr lang="en-IN" sz="2500" dirty="0"/>
              <a:t>They are close to the coast</a:t>
            </a: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 by all sites</a:t>
            </a:r>
          </a:p>
        </p:txBody>
      </p:sp>
      <p:pic>
        <p:nvPicPr>
          <p:cNvPr id="4" name="Picture 3">
            <a:extLst>
              <a:ext uri="{FF2B5EF4-FFF2-40B4-BE49-F238E27FC236}">
                <a16:creationId xmlns:a16="http://schemas.microsoft.com/office/drawing/2014/main" id="{7B19C897-AD79-0E3B-C684-F35562CCB5F9}"/>
              </a:ext>
            </a:extLst>
          </p:cNvPr>
          <p:cNvPicPr>
            <a:picLocks noChangeAspect="1"/>
          </p:cNvPicPr>
          <p:nvPr/>
        </p:nvPicPr>
        <p:blipFill>
          <a:blip r:embed="rId3"/>
          <a:stretch>
            <a:fillRect/>
          </a:stretch>
        </p:blipFill>
        <p:spPr>
          <a:xfrm>
            <a:off x="348954" y="1542953"/>
            <a:ext cx="11494091" cy="3772094"/>
          </a:xfrm>
          <a:prstGeom prst="rect">
            <a:avLst/>
          </a:prstGeom>
        </p:spPr>
      </p:pic>
      <p:sp>
        <p:nvSpPr>
          <p:cNvPr id="6" name="TextBox 5">
            <a:extLst>
              <a:ext uri="{FF2B5EF4-FFF2-40B4-BE49-F238E27FC236}">
                <a16:creationId xmlns:a16="http://schemas.microsoft.com/office/drawing/2014/main" id="{4B9553C9-CA4B-D3CC-03F5-92116D0B8992}"/>
              </a:ext>
            </a:extLst>
          </p:cNvPr>
          <p:cNvSpPr txBox="1"/>
          <p:nvPr/>
        </p:nvSpPr>
        <p:spPr>
          <a:xfrm>
            <a:off x="2507167" y="5656241"/>
            <a:ext cx="4814395" cy="477054"/>
          </a:xfrm>
          <a:prstGeom prst="rect">
            <a:avLst/>
          </a:prstGeom>
          <a:noFill/>
        </p:spPr>
        <p:txBody>
          <a:bodyPr wrap="none" rtlCol="0">
            <a:spAutoFit/>
          </a:bodyPr>
          <a:lstStyle/>
          <a:p>
            <a:r>
              <a:rPr lang="en-IN" sz="2500" dirty="0"/>
              <a:t>CCAFS LC -40 has maximum success</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5CE9CF05-24B2-8629-577C-259D2B840786}"/>
              </a:ext>
            </a:extLst>
          </p:cNvPr>
          <p:cNvPicPr>
            <a:picLocks noChangeAspect="1"/>
          </p:cNvPicPr>
          <p:nvPr/>
        </p:nvPicPr>
        <p:blipFill>
          <a:blip r:embed="rId4"/>
          <a:stretch>
            <a:fillRect/>
          </a:stretch>
        </p:blipFill>
        <p:spPr>
          <a:xfrm>
            <a:off x="409282" y="1638208"/>
            <a:ext cx="11373435" cy="3581584"/>
          </a:xfrm>
          <a:prstGeom prst="rect">
            <a:avLst/>
          </a:prstGeom>
        </p:spPr>
      </p:pic>
      <p:sp>
        <p:nvSpPr>
          <p:cNvPr id="6" name="TextBox 5">
            <a:extLst>
              <a:ext uri="{FF2B5EF4-FFF2-40B4-BE49-F238E27FC236}">
                <a16:creationId xmlns:a16="http://schemas.microsoft.com/office/drawing/2014/main" id="{FCA18DA1-AE3F-E0A2-29E8-FF1EF8599B30}"/>
              </a:ext>
            </a:extLst>
          </p:cNvPr>
          <p:cNvSpPr txBox="1"/>
          <p:nvPr/>
        </p:nvSpPr>
        <p:spPr>
          <a:xfrm>
            <a:off x="4066674" y="5585635"/>
            <a:ext cx="3587521" cy="477054"/>
          </a:xfrm>
          <a:prstGeom prst="rect">
            <a:avLst/>
          </a:prstGeom>
          <a:noFill/>
        </p:spPr>
        <p:txBody>
          <a:bodyPr wrap="none" rtlCol="0">
            <a:spAutoFit/>
          </a:bodyPr>
          <a:lstStyle/>
          <a:p>
            <a:r>
              <a:rPr lang="en-IN" sz="2500" dirty="0"/>
              <a:t>It is for the site CCAFS - 40</a:t>
            </a: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F47498A5-712B-B095-6F52-8FF9DC33B672}"/>
              </a:ext>
            </a:extLst>
          </p:cNvPr>
          <p:cNvPicPr>
            <a:picLocks noChangeAspect="1"/>
          </p:cNvPicPr>
          <p:nvPr/>
        </p:nvPicPr>
        <p:blipFill>
          <a:blip r:embed="rId3"/>
          <a:stretch>
            <a:fillRect/>
          </a:stretch>
        </p:blipFill>
        <p:spPr>
          <a:xfrm>
            <a:off x="180671" y="1558829"/>
            <a:ext cx="11830658" cy="374034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10" name="Rectangle 7">
            <a:extLst>
              <a:ext uri="{FF2B5EF4-FFF2-40B4-BE49-F238E27FC236}">
                <a16:creationId xmlns:a16="http://schemas.microsoft.com/office/drawing/2014/main" id="{BA085FFD-D51C-1B4D-88A0-8F2C5F79BD7D}"/>
              </a:ext>
            </a:extLst>
          </p:cNvPr>
          <p:cNvSpPr>
            <a:spLocks noChangeArrowheads="1"/>
          </p:cNvSpPr>
          <p:nvPr/>
        </p:nvSpPr>
        <p:spPr bwMode="auto">
          <a:xfrm>
            <a:off x="828067" y="1466706"/>
            <a:ext cx="10926785"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Arial" panose="020B0604020202020204" pitchFamily="34" charset="0"/>
              </a:rPr>
              <a:t>SpaceY</a:t>
            </a:r>
            <a:r>
              <a:rPr kumimoji="0" lang="en-US" altLang="en-US" sz="2000" b="0" i="0" u="none" strike="noStrike" cap="none" normalizeH="0" baseline="0" dirty="0">
                <a:ln>
                  <a:noFill/>
                </a:ln>
                <a:solidFill>
                  <a:schemeClr val="tx1"/>
                </a:solidFill>
                <a:effectLst/>
                <a:latin typeface="Arial" panose="020B0604020202020204" pitchFamily="34" charset="0"/>
              </a:rPr>
              <a:t>, a competitor to SpaceX, uses SpaceX Falcon 9 rocket data to assess first-stage landing successes and determine launch costs to bid against SpaceX for rocket launches. SpaceX's Falcon 9 launch costs $62 million, compared to over $165 million for other companies.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Python and </a:t>
            </a:r>
            <a:r>
              <a:rPr kumimoji="0" lang="en-US" altLang="en-US" sz="2000" b="0" i="0" u="none" strike="noStrike" cap="none" normalizeH="0" baseline="0" dirty="0" err="1">
                <a:ln>
                  <a:noFill/>
                </a:ln>
                <a:solidFill>
                  <a:schemeClr val="tx1"/>
                </a:solidFill>
                <a:effectLst/>
                <a:latin typeface="Arial" panose="020B0604020202020204" pitchFamily="34" charset="0"/>
              </a:rPr>
              <a:t>Jupyter</a:t>
            </a:r>
            <a:r>
              <a:rPr kumimoji="0" lang="en-US" altLang="en-US" sz="2000" b="0" i="0" u="none" strike="noStrike" cap="none" normalizeH="0" baseline="0" dirty="0">
                <a:ln>
                  <a:noFill/>
                </a:ln>
                <a:solidFill>
                  <a:schemeClr val="tx1"/>
                </a:solidFill>
                <a:effectLst/>
                <a:latin typeface="Arial" panose="020B0604020202020204" pitchFamily="34" charset="0"/>
              </a:rPr>
              <a:t> notebooks are used for data collection and analysis throughout the project. These notebooks and the final PDF report are stored in my GitHub repository.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report includes key areas: data collection methodology, data wrangling, exploratory data analysis (EDA), interactive data visualization, machine learning (ML) classification model development, and model evaluation.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accuracy of different ML algorithms in predicting Falcon 9 first-stage landing outcomes is compared.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535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Figure shows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models have same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831372BC-AAA3-7BF0-6528-3485AFD99093}"/>
              </a:ext>
            </a:extLst>
          </p:cNvPr>
          <p:cNvSpPr/>
          <p:nvPr/>
        </p:nvSpPr>
        <p:spPr>
          <a:xfrm>
            <a:off x="5853363" y="1887856"/>
            <a:ext cx="5076444" cy="333756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925EA752-B7F2-22D4-8D2E-57BD319A9681}"/>
              </a:ext>
            </a:extLst>
          </p:cNvPr>
          <p:cNvSpPr/>
          <p:nvPr/>
        </p:nvSpPr>
        <p:spPr>
          <a:xfrm>
            <a:off x="3075432" y="2169695"/>
            <a:ext cx="4541520" cy="3453383"/>
          </a:xfrm>
          <a:prstGeom prst="rect">
            <a:avLst/>
          </a:prstGeom>
          <a:blipFill>
            <a:blip r:embed="rId3" cstate="print"/>
            <a:stretch>
              <a:fillRect/>
            </a:stretch>
          </a:blipFill>
        </p:spPr>
        <p:txBody>
          <a:bodyPr wrap="square" lIns="0" tIns="0" rIns="0" bIns="0" rtlCol="0"/>
          <a:lstStyle/>
          <a:p>
            <a:endParaRPr dirty="0"/>
          </a:p>
        </p:txBody>
      </p:sp>
      <p:sp>
        <p:nvSpPr>
          <p:cNvPr id="3" name="TextBox 2">
            <a:extLst>
              <a:ext uri="{FF2B5EF4-FFF2-40B4-BE49-F238E27FC236}">
                <a16:creationId xmlns:a16="http://schemas.microsoft.com/office/drawing/2014/main" id="{A86E3EC4-F16C-6B60-9C69-A2D1CE29AEF0}"/>
              </a:ext>
            </a:extLst>
          </p:cNvPr>
          <p:cNvSpPr txBox="1"/>
          <p:nvPr/>
        </p:nvSpPr>
        <p:spPr>
          <a:xfrm>
            <a:off x="3777915" y="2550695"/>
            <a:ext cx="505267" cy="477054"/>
          </a:xfrm>
          <a:prstGeom prst="rect">
            <a:avLst/>
          </a:prstGeom>
          <a:noFill/>
        </p:spPr>
        <p:txBody>
          <a:bodyPr wrap="none" rtlCol="0">
            <a:spAutoFit/>
          </a:bodyPr>
          <a:lstStyle/>
          <a:p>
            <a:r>
              <a:rPr lang="en-IN" sz="2500" dirty="0"/>
              <a:t>TP</a:t>
            </a:r>
          </a:p>
        </p:txBody>
      </p:sp>
      <p:sp>
        <p:nvSpPr>
          <p:cNvPr id="6" name="TextBox 5">
            <a:extLst>
              <a:ext uri="{FF2B5EF4-FFF2-40B4-BE49-F238E27FC236}">
                <a16:creationId xmlns:a16="http://schemas.microsoft.com/office/drawing/2014/main" id="{A8BAA5F6-57EB-5DD9-974E-BA43BBE1B1E4}"/>
              </a:ext>
            </a:extLst>
          </p:cNvPr>
          <p:cNvSpPr txBox="1"/>
          <p:nvPr/>
        </p:nvSpPr>
        <p:spPr>
          <a:xfrm>
            <a:off x="5847374" y="2472391"/>
            <a:ext cx="497252" cy="477054"/>
          </a:xfrm>
          <a:prstGeom prst="rect">
            <a:avLst/>
          </a:prstGeom>
          <a:noFill/>
        </p:spPr>
        <p:txBody>
          <a:bodyPr wrap="none" rtlCol="0">
            <a:spAutoFit/>
          </a:bodyPr>
          <a:lstStyle/>
          <a:p>
            <a:r>
              <a:rPr lang="en-IN" sz="2500" dirty="0"/>
              <a:t>FP</a:t>
            </a:r>
          </a:p>
        </p:txBody>
      </p:sp>
      <p:sp>
        <p:nvSpPr>
          <p:cNvPr id="7" name="TextBox 6">
            <a:extLst>
              <a:ext uri="{FF2B5EF4-FFF2-40B4-BE49-F238E27FC236}">
                <a16:creationId xmlns:a16="http://schemas.microsoft.com/office/drawing/2014/main" id="{664C83F1-2BCF-466D-E7B6-8C31DF8BBA41}"/>
              </a:ext>
            </a:extLst>
          </p:cNvPr>
          <p:cNvSpPr txBox="1"/>
          <p:nvPr/>
        </p:nvSpPr>
        <p:spPr>
          <a:xfrm>
            <a:off x="4006475" y="4031028"/>
            <a:ext cx="538930" cy="477054"/>
          </a:xfrm>
          <a:prstGeom prst="rect">
            <a:avLst/>
          </a:prstGeom>
          <a:noFill/>
        </p:spPr>
        <p:txBody>
          <a:bodyPr wrap="none" rtlCol="0">
            <a:spAutoFit/>
          </a:bodyPr>
          <a:lstStyle/>
          <a:p>
            <a:r>
              <a:rPr lang="en-IN" sz="2500" dirty="0">
                <a:solidFill>
                  <a:schemeClr val="bg1"/>
                </a:solidFill>
              </a:rPr>
              <a:t>FN</a:t>
            </a:r>
          </a:p>
        </p:txBody>
      </p:sp>
      <p:sp>
        <p:nvSpPr>
          <p:cNvPr id="8" name="TextBox 7">
            <a:extLst>
              <a:ext uri="{FF2B5EF4-FFF2-40B4-BE49-F238E27FC236}">
                <a16:creationId xmlns:a16="http://schemas.microsoft.com/office/drawing/2014/main" id="{922FA172-FA09-9077-81F3-B7D71B38DC87}"/>
              </a:ext>
            </a:extLst>
          </p:cNvPr>
          <p:cNvSpPr txBox="1"/>
          <p:nvPr/>
        </p:nvSpPr>
        <p:spPr>
          <a:xfrm>
            <a:off x="6323282" y="3908556"/>
            <a:ext cx="546945" cy="477054"/>
          </a:xfrm>
          <a:prstGeom prst="rect">
            <a:avLst/>
          </a:prstGeom>
          <a:noFill/>
        </p:spPr>
        <p:txBody>
          <a:bodyPr wrap="none" rtlCol="0">
            <a:spAutoFit/>
          </a:bodyPr>
          <a:lstStyle/>
          <a:p>
            <a:r>
              <a:rPr lang="en-IN" sz="2500" dirty="0"/>
              <a:t>TN</a:t>
            </a:r>
          </a:p>
        </p:txBody>
      </p:sp>
      <p:sp>
        <p:nvSpPr>
          <p:cNvPr id="10" name="TextBox 9">
            <a:extLst>
              <a:ext uri="{FF2B5EF4-FFF2-40B4-BE49-F238E27FC236}">
                <a16:creationId xmlns:a16="http://schemas.microsoft.com/office/drawing/2014/main" id="{ED630C8F-A25E-1B7D-EFA4-C48B17789104}"/>
              </a:ext>
            </a:extLst>
          </p:cNvPr>
          <p:cNvSpPr txBox="1"/>
          <p:nvPr/>
        </p:nvSpPr>
        <p:spPr>
          <a:xfrm>
            <a:off x="3290977" y="5827031"/>
            <a:ext cx="4896084" cy="477054"/>
          </a:xfrm>
          <a:prstGeom prst="rect">
            <a:avLst/>
          </a:prstGeom>
          <a:noFill/>
        </p:spPr>
        <p:txBody>
          <a:bodyPr wrap="none" rtlCol="0">
            <a:spAutoFit/>
          </a:bodyPr>
          <a:lstStyle/>
          <a:p>
            <a:r>
              <a:rPr lang="en-IN" sz="2500" dirty="0"/>
              <a:t>15 outcomes are correctly predicted</a:t>
            </a:r>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Rectangle 1">
            <a:extLst>
              <a:ext uri="{FF2B5EF4-FFF2-40B4-BE49-F238E27FC236}">
                <a16:creationId xmlns:a16="http://schemas.microsoft.com/office/drawing/2014/main" id="{CAE82A65-E9B8-39FA-A963-8561EA532737}"/>
              </a:ext>
            </a:extLst>
          </p:cNvPr>
          <p:cNvSpPr>
            <a:spLocks noChangeArrowheads="1"/>
          </p:cNvSpPr>
          <p:nvPr/>
        </p:nvSpPr>
        <p:spPr bwMode="auto">
          <a:xfrm>
            <a:off x="168443" y="1329601"/>
            <a:ext cx="117789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Arial" panose="020B0604020202020204" pitchFamily="34" charset="0"/>
              </a:rPr>
              <a:t>Machine learning model is developed  for </a:t>
            </a:r>
            <a:r>
              <a:rPr kumimoji="0" lang="en-US" altLang="en-US" sz="2500" b="0" i="0" u="none" strike="noStrike" cap="none" normalizeH="0" baseline="0" dirty="0" err="1">
                <a:ln>
                  <a:noFill/>
                </a:ln>
                <a:solidFill>
                  <a:schemeClr val="tx1"/>
                </a:solidFill>
                <a:effectLst/>
                <a:latin typeface="Arial" panose="020B0604020202020204" pitchFamily="34" charset="0"/>
              </a:rPr>
              <a:t>SpaceY</a:t>
            </a:r>
            <a:r>
              <a:rPr kumimoji="0" lang="en-US" altLang="en-US" sz="2500" b="0" i="0" u="none" strike="noStrike" cap="none" normalizeH="0" baseline="0" dirty="0">
                <a:ln>
                  <a:noFill/>
                </a:ln>
                <a:solidFill>
                  <a:schemeClr val="tx1"/>
                </a:solidFill>
                <a:effectLst/>
                <a:latin typeface="Arial" panose="020B0604020202020204" pitchFamily="34" charset="0"/>
              </a:rPr>
              <a:t> to compete with SpaceX by predicting the successful landing of Stage 1, potentially saving around $100 million USD.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Arial" panose="020B0604020202020204" pitchFamily="34" charset="0"/>
              </a:rPr>
              <a:t>Data was gathered from the SpaceX public API and by web scraping the SpaceX Wikipedia page, then labeled and stored in a DB2 SQL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Arial" panose="020B0604020202020204" pitchFamily="34" charset="0"/>
              </a:rPr>
              <a:t>A dashboard was created for visualization purposes, helping to present the data effectively.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Arial" panose="020B0604020202020204" pitchFamily="34" charset="0"/>
              </a:rPr>
              <a:t>We developed a machine learning model that achieved an accuracy rate of 83%.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Arial" panose="020B0604020202020204" pitchFamily="34" charset="0"/>
              </a:rPr>
              <a:t>This model allows </a:t>
            </a:r>
            <a:r>
              <a:rPr kumimoji="0" lang="en-US" altLang="en-US" sz="2500" b="0" i="0" u="none" strike="noStrike" cap="none" normalizeH="0" baseline="0" dirty="0" err="1">
                <a:ln>
                  <a:noFill/>
                </a:ln>
                <a:solidFill>
                  <a:schemeClr val="tx1"/>
                </a:solidFill>
                <a:effectLst/>
                <a:latin typeface="Arial" panose="020B0604020202020204" pitchFamily="34" charset="0"/>
              </a:rPr>
              <a:t>SpaceY's</a:t>
            </a:r>
            <a:r>
              <a:rPr kumimoji="0" lang="en-US" altLang="en-US" sz="2500" b="0" i="0" u="none" strike="noStrike" cap="none" normalizeH="0" baseline="0" dirty="0">
                <a:ln>
                  <a:noFill/>
                </a:ln>
                <a:solidFill>
                  <a:schemeClr val="tx1"/>
                </a:solidFill>
                <a:effectLst/>
                <a:latin typeface="Arial" panose="020B0604020202020204" pitchFamily="34" charset="0"/>
              </a:rPr>
              <a:t> </a:t>
            </a:r>
            <a:r>
              <a:rPr kumimoji="0" lang="en-US" altLang="en-US" sz="2500" b="0" i="0" u="none" strike="noStrike" cap="none" normalizeH="0" baseline="0" dirty="0" err="1">
                <a:ln>
                  <a:noFill/>
                </a:ln>
                <a:solidFill>
                  <a:schemeClr val="tx1"/>
                </a:solidFill>
                <a:effectLst/>
                <a:latin typeface="Arial" panose="020B0604020202020204" pitchFamily="34" charset="0"/>
              </a:rPr>
              <a:t>Allon</a:t>
            </a:r>
            <a:r>
              <a:rPr kumimoji="0" lang="en-US" altLang="en-US" sz="2500" b="0" i="0" u="none" strike="noStrike" cap="none" normalizeH="0" baseline="0" dirty="0">
                <a:ln>
                  <a:noFill/>
                </a:ln>
                <a:solidFill>
                  <a:schemeClr val="tx1"/>
                </a:solidFill>
                <a:effectLst/>
                <a:latin typeface="Arial" panose="020B0604020202020204" pitchFamily="34" charset="0"/>
              </a:rPr>
              <a:t> Mask to predict with high accuracy whether a launch will successfully land Stage 1, guiding decisions on whether to proceed with the launch. Collecting more data could further improve the model's accuracy. </a:t>
            </a: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containing all codes;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https://github.com/Sruthimohan05/IBM_data_science_capstonee/tree/main</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840463"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000" dirty="0"/>
              <a:t>The data used in this project were collected from the SpaceX REST API and the Wikipedia launch table.</a:t>
            </a:r>
            <a:r>
              <a:rPr lang="en-US" sz="80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8000" dirty="0"/>
              <a:t>The data wrangling process involved cleaning, preparing the data for visualization, and extracting information for use in machine learning predictive models such as logistic regression, support vector machine (SVM), decision tree, and K-nearest neighbors (KNN).</a:t>
            </a:r>
            <a:endParaRPr lang="en-US" sz="80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marL="457200" lvl="1"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8" name="TextBox 7">
            <a:extLst>
              <a:ext uri="{FF2B5EF4-FFF2-40B4-BE49-F238E27FC236}">
                <a16:creationId xmlns:a16="http://schemas.microsoft.com/office/drawing/2014/main" id="{FB1EE69A-1588-DC3D-BC1C-3CF314BB3E72}"/>
              </a:ext>
            </a:extLst>
          </p:cNvPr>
          <p:cNvSpPr txBox="1"/>
          <p:nvPr/>
        </p:nvSpPr>
        <p:spPr>
          <a:xfrm>
            <a:off x="603133" y="1855384"/>
            <a:ext cx="10985733" cy="769441"/>
          </a:xfrm>
          <a:prstGeom prst="rect">
            <a:avLst/>
          </a:prstGeom>
          <a:noFill/>
        </p:spPr>
        <p:txBody>
          <a:bodyPr wrap="square">
            <a:spAutoFit/>
          </a:bodyPr>
          <a:lstStyle/>
          <a:p>
            <a:r>
              <a:rPr lang="en-US" sz="2200" dirty="0"/>
              <a:t>The data collection process involved a combination of API requests from the SpaceX public API and web scraping data from a table in SpaceX’s Wikipedia entry.</a:t>
            </a:r>
            <a:endParaRPr lang="en-IN" sz="2200" dirty="0"/>
          </a:p>
        </p:txBody>
      </p:sp>
      <p:sp>
        <p:nvSpPr>
          <p:cNvPr id="9" name="Rectangle 4">
            <a:extLst>
              <a:ext uri="{FF2B5EF4-FFF2-40B4-BE49-F238E27FC236}">
                <a16:creationId xmlns:a16="http://schemas.microsoft.com/office/drawing/2014/main" id="{5EF09959-ABDF-3A77-B6C4-987269862D20}"/>
              </a:ext>
            </a:extLst>
          </p:cNvPr>
          <p:cNvSpPr>
            <a:spLocks noChangeArrowheads="1"/>
          </p:cNvSpPr>
          <p:nvPr/>
        </p:nvSpPr>
        <p:spPr bwMode="auto">
          <a:xfrm>
            <a:off x="603133" y="3463735"/>
            <a:ext cx="1068247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200" dirty="0"/>
              <a:t>The web scraping process extracted columns like Flight No., Launch site, Payload, </a:t>
            </a:r>
            <a:r>
              <a:rPr lang="en-US" altLang="en-US" sz="2200" dirty="0" err="1"/>
              <a:t>PayloadMass</a:t>
            </a:r>
            <a:r>
              <a:rPr lang="en-US" altLang="en-US" sz="2200" dirty="0"/>
              <a:t>, Orbit, Customer, Launch outcome, Booster version, Booster landing, Date, and Time. </a:t>
            </a:r>
          </a:p>
        </p:txBody>
      </p:sp>
      <p:sp>
        <p:nvSpPr>
          <p:cNvPr id="11" name="TextBox 10">
            <a:extLst>
              <a:ext uri="{FF2B5EF4-FFF2-40B4-BE49-F238E27FC236}">
                <a16:creationId xmlns:a16="http://schemas.microsoft.com/office/drawing/2014/main" id="{2135EB0E-F73E-4211-314D-90179D09BCAE}"/>
              </a:ext>
            </a:extLst>
          </p:cNvPr>
          <p:cNvSpPr txBox="1"/>
          <p:nvPr/>
        </p:nvSpPr>
        <p:spPr>
          <a:xfrm>
            <a:off x="605488" y="2624825"/>
            <a:ext cx="10852484" cy="76944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200" dirty="0"/>
              <a:t>The API provided detailed data columns such as </a:t>
            </a:r>
            <a:r>
              <a:rPr lang="en-US" altLang="en-US" sz="2200" dirty="0" err="1"/>
              <a:t>FlightNumber</a:t>
            </a:r>
            <a:r>
              <a:rPr lang="en-US" altLang="en-US" sz="2200" dirty="0"/>
              <a:t>, Date, </a:t>
            </a:r>
            <a:r>
              <a:rPr lang="en-US" altLang="en-US" sz="2200" dirty="0" err="1"/>
              <a:t>BoosterVersion</a:t>
            </a:r>
            <a:r>
              <a:rPr lang="en-US" altLang="en-US" sz="2200" dirty="0"/>
              <a:t>, </a:t>
            </a:r>
            <a:r>
              <a:rPr lang="en-US" altLang="en-US" sz="2200" dirty="0" err="1"/>
              <a:t>PayloadMass</a:t>
            </a:r>
            <a:r>
              <a:rPr lang="en-US" altLang="en-US" sz="2200" dirty="0"/>
              <a:t>, Orbit, </a:t>
            </a:r>
            <a:r>
              <a:rPr lang="en-US" altLang="en-US" sz="2200" dirty="0" err="1"/>
              <a:t>LaunchSite</a:t>
            </a:r>
            <a:r>
              <a:rPr lang="en-US" altLang="en-US" sz="2200" dirty="0"/>
              <a:t>, Outcome, and more.</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1224630"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buFont typeface="Wingdings" panose="05000000000000000000" pitchFamily="2" charset="2"/>
              <a:buChar char="§"/>
            </a:pPr>
            <a:endParaRPr lang="en-US" dirty="0">
              <a:hlinkClick r:id="rId3"/>
            </a:endParaRPr>
          </a:p>
          <a:p>
            <a:pPr marL="0" indent="0">
              <a:buNone/>
            </a:pPr>
            <a:endParaRPr lang="en-US" dirty="0">
              <a:hlinkClick r:id="rId3"/>
            </a:endParaRPr>
          </a:p>
          <a:p>
            <a:pPr marL="0" indent="0">
              <a:buNone/>
            </a:pPr>
            <a:r>
              <a:rPr lang="en-US" dirty="0">
                <a:hlinkClick r:id="rId3"/>
              </a:rPr>
              <a:t>Link to </a:t>
            </a:r>
            <a:r>
              <a:rPr lang="en-US" dirty="0" err="1">
                <a:hlinkClick r:id="rId3"/>
              </a:rPr>
              <a:t>Github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7" name="Diagram 16">
            <a:extLst>
              <a:ext uri="{FF2B5EF4-FFF2-40B4-BE49-F238E27FC236}">
                <a16:creationId xmlns:a16="http://schemas.microsoft.com/office/drawing/2014/main" id="{BB17E35D-5C0E-4946-E107-C681EFFE0A42}"/>
              </a:ext>
            </a:extLst>
          </p:cNvPr>
          <p:cNvGraphicFramePr/>
          <p:nvPr>
            <p:extLst>
              <p:ext uri="{D42A27DB-BD31-4B8C-83A1-F6EECF244321}">
                <p14:modId xmlns:p14="http://schemas.microsoft.com/office/powerpoint/2010/main" val="1162226600"/>
              </p:ext>
            </p:extLst>
          </p:nvPr>
        </p:nvGraphicFramePr>
        <p:xfrm>
          <a:off x="4056062" y="1523880"/>
          <a:ext cx="7315199" cy="51154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88484" y="1876509"/>
            <a:ext cx="2265957" cy="3032375"/>
          </a:xfrm>
          <a:prstGeom prst="rect">
            <a:avLst/>
          </a:prstGeom>
        </p:spPr>
        <p:txBody>
          <a:bodyPr lIns="91440" tIns="45720" rIns="91440" bIns="45720" anchor="t">
            <a:noAutofit/>
          </a:bodyPr>
          <a:lstStyle/>
          <a:p>
            <a:pPr>
              <a:lnSpc>
                <a:spcPct val="100000"/>
              </a:lnSpc>
              <a:spcBef>
                <a:spcPts val="1400"/>
              </a:spcBef>
            </a:pPr>
            <a:r>
              <a:rPr lang="en-US" sz="3000" dirty="0">
                <a:solidFill>
                  <a:schemeClr val="accent3">
                    <a:lumMod val="25000"/>
                  </a:schemeClr>
                </a:solidFill>
                <a:latin typeface="Abadi" panose="020B0604020104020204" pitchFamily="34" charset="0"/>
                <a:hlinkClick r:id="rId4"/>
              </a:rPr>
              <a:t>Link to </a:t>
            </a:r>
            <a:r>
              <a:rPr lang="en-US" sz="3000" dirty="0" err="1">
                <a:solidFill>
                  <a:schemeClr val="accent3">
                    <a:lumMod val="25000"/>
                  </a:schemeClr>
                </a:solidFill>
                <a:latin typeface="Abadi" panose="020B0604020104020204" pitchFamily="34" charset="0"/>
                <a:hlinkClick r:id="rId4"/>
              </a:rPr>
              <a:t>Github</a:t>
            </a:r>
            <a:r>
              <a:rPr lang="en-US" sz="3000" dirty="0">
                <a:solidFill>
                  <a:schemeClr val="accent3">
                    <a:lumMod val="25000"/>
                  </a:schemeClr>
                </a:solidFill>
                <a:latin typeface="Abadi" panose="020B0604020104020204" pitchFamily="34" charset="0"/>
                <a:hlinkClick r:id="rId4"/>
              </a:rPr>
              <a:t> - Web scraping</a:t>
            </a:r>
            <a:endParaRPr lang="en-US" sz="3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308800" y="10152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8AA64D63-9384-5667-9506-B17E0196E899}"/>
              </a:ext>
            </a:extLst>
          </p:cNvPr>
          <p:cNvGraphicFramePr/>
          <p:nvPr>
            <p:extLst>
              <p:ext uri="{D42A27DB-BD31-4B8C-83A1-F6EECF244321}">
                <p14:modId xmlns:p14="http://schemas.microsoft.com/office/powerpoint/2010/main" val="1503833588"/>
              </p:ext>
            </p:extLst>
          </p:nvPr>
        </p:nvGraphicFramePr>
        <p:xfrm>
          <a:off x="3104147" y="1424550"/>
          <a:ext cx="7339262" cy="49068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4245</TotalTime>
  <Words>1957</Words>
  <Application>Microsoft Office PowerPoint</Application>
  <PresentationFormat>Widescreen</PresentationFormat>
  <Paragraphs>242</Paragraphs>
  <Slides>45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Sruthi Mohan</cp:lastModifiedBy>
  <cp:revision>223</cp:revision>
  <dcterms:created xsi:type="dcterms:W3CDTF">2021-04-29T18:58:34Z</dcterms:created>
  <dcterms:modified xsi:type="dcterms:W3CDTF">2024-07-16T22:59:39Z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